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337" r:id="rId2"/>
    <p:sldId id="369" r:id="rId3"/>
    <p:sldId id="336" r:id="rId4"/>
    <p:sldId id="372" r:id="rId5"/>
    <p:sldId id="373" r:id="rId6"/>
    <p:sldId id="374" r:id="rId7"/>
    <p:sldId id="260" r:id="rId8"/>
    <p:sldId id="440" r:id="rId9"/>
    <p:sldId id="418" r:id="rId10"/>
    <p:sldId id="419" r:id="rId11"/>
    <p:sldId id="423" r:id="rId12"/>
    <p:sldId id="382" r:id="rId13"/>
    <p:sldId id="383" r:id="rId14"/>
    <p:sldId id="377" r:id="rId15"/>
    <p:sldId id="381" r:id="rId16"/>
    <p:sldId id="384" r:id="rId17"/>
    <p:sldId id="420" r:id="rId18"/>
    <p:sldId id="421" r:id="rId19"/>
    <p:sldId id="439" r:id="rId20"/>
    <p:sldId id="433" r:id="rId21"/>
    <p:sldId id="424" r:id="rId22"/>
    <p:sldId id="427" r:id="rId23"/>
    <p:sldId id="426" r:id="rId24"/>
    <p:sldId id="425" r:id="rId25"/>
    <p:sldId id="370" r:id="rId26"/>
    <p:sldId id="371" r:id="rId27"/>
    <p:sldId id="431" r:id="rId28"/>
    <p:sldId id="432" r:id="rId29"/>
    <p:sldId id="441" r:id="rId30"/>
    <p:sldId id="430" r:id="rId31"/>
  </p:sldIdLst>
  <p:sldSz cx="12192000" cy="6858000"/>
  <p:notesSz cx="12192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54">
          <p15:clr>
            <a:srgbClr val="A4A3A4"/>
          </p15:clr>
        </p15:guide>
        <p15:guide id="2" pos="215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7D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>
      <p:cViewPr varScale="1">
        <p:scale>
          <a:sx n="63" d="100"/>
          <a:sy n="63" d="100"/>
        </p:scale>
        <p:origin x="792" y="48"/>
      </p:cViewPr>
      <p:guideLst>
        <p:guide orient="horz" pos="2954"/>
        <p:guide pos="215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8" d="100"/>
          <a:sy n="68" d="100"/>
        </p:scale>
        <p:origin x="1204" y="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D002CE-CF58-4DC0-ADEC-94D9DB542900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7AC849-F0E5-4E49-9594-7B3AA813D87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1FB2F-E01E-4DA0-9BA2-3C1A0B58B543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76403F-C54F-49B5-B406-20A26F72DA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2564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夸一句，谢一句，讲自己，祝未来，这样的自我介绍，比较适用于人多时候的演讲，可长可短，可以调整顺序。举个例子：</a:t>
            </a:r>
          </a:p>
          <a:p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夸一句：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积极阳光爱学习的朋友们，大家好！</a:t>
            </a:r>
          </a:p>
          <a:p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谢一句：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感谢大家来参加口才陪伴营的课程</a:t>
            </a:r>
          </a:p>
          <a:p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讲自己：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我叫晨子，是一名沟通教练，很高兴认识大家</a:t>
            </a:r>
          </a:p>
          <a:p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祝未来：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祝我们通过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天的学习，每个人都可以拥有好口才，遇见更好的自己！</a:t>
            </a:r>
            <a:endParaRPr lang="en-US" altLang="zh-CN" dirty="0"/>
          </a:p>
          <a:p>
            <a:r>
              <a:rPr lang="zh-CN" altLang="en-US" dirty="0"/>
              <a:t>感谢大家来听我的自我介绍。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6403F-C54F-49B5-B406-20A26F72DAB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252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0B050"/>
                </a:solidFill>
                <a:cs typeface="Arial" panose="020B0604020202020204"/>
              </a:rPr>
              <a:t>two stage</a:t>
            </a:r>
            <a:r>
              <a:rPr lang="zh-CN" altLang="en-US" dirty="0">
                <a:solidFill>
                  <a:srgbClr val="00B050"/>
                </a:solidFill>
                <a:cs typeface="Arial" panose="020B0604020202020204"/>
              </a:rPr>
              <a:t>算法需要先生成</a:t>
            </a:r>
            <a:r>
              <a:rPr lang="en-US" altLang="zh-CN" dirty="0">
                <a:solidFill>
                  <a:srgbClr val="00B050"/>
                </a:solidFill>
                <a:cs typeface="Arial" panose="020B0604020202020204"/>
              </a:rPr>
              <a:t>proposal</a:t>
            </a:r>
            <a:r>
              <a:rPr lang="zh-CN" altLang="en-US" dirty="0">
                <a:solidFill>
                  <a:srgbClr val="00B050"/>
                </a:solidFill>
                <a:cs typeface="Arial" panose="020B0604020202020204"/>
              </a:rPr>
              <a:t>，再进行分类和回归</a:t>
            </a:r>
            <a:br>
              <a:rPr lang="en-US" altLang="zh-CN" spc="-5" dirty="0">
                <a:solidFill>
                  <a:srgbClr val="00B0F0"/>
                </a:solidFill>
                <a:cs typeface="Arial" panose="020B0604020202020204"/>
              </a:rPr>
            </a:br>
            <a:r>
              <a:rPr lang="zh-CN" altLang="en-US" spc="-5" dirty="0">
                <a:solidFill>
                  <a:srgbClr val="00B0F0"/>
                </a:solidFill>
                <a:cs typeface="Arial" panose="020B0604020202020204"/>
              </a:rPr>
              <a:t>直接在网络中提取特征来预测物体分类和位置。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6403F-C54F-49B5-B406-20A26F72DAB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06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76403F-C54F-49B5-B406-20A26F72DAB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801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126740" y="2286000"/>
            <a:ext cx="7007860" cy="885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 u="none" kern="0">
                <a:solidFill>
                  <a:schemeClr val="tx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4038600" y="4343400"/>
            <a:ext cx="3901440" cy="4537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kern="1200" dirty="0">
                <a:solidFill>
                  <a:schemeClr val="tx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A83DEDF1-6C39-4C48-9008-BCC41E8FA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382520"/>
            <a:ext cx="100584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3" name="文本占位符 7">
            <a:extLst>
              <a:ext uri="{FF2B5EF4-FFF2-40B4-BE49-F238E27FC236}">
                <a16:creationId xmlns:a16="http://schemas.microsoft.com/office/drawing/2014/main" id="{EB62C185-07BD-4CC2-BA4C-0E10231D46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302792"/>
            <a:ext cx="100584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5DCF676-4325-4848-B5A1-F76150E518A2}"/>
              </a:ext>
            </a:extLst>
          </p:cNvPr>
          <p:cNvSpPr txBox="1"/>
          <p:nvPr userDrawn="1"/>
        </p:nvSpPr>
        <p:spPr>
          <a:xfrm>
            <a:off x="990600" y="1169760"/>
            <a:ext cx="3735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我的观点</a:t>
            </a:r>
          </a:p>
        </p:txBody>
      </p:sp>
    </p:spTree>
    <p:extLst>
      <p:ext uri="{BB962C8B-B14F-4D97-AF65-F5344CB8AC3E}">
        <p14:creationId xmlns:p14="http://schemas.microsoft.com/office/powerpoint/2010/main" val="4136256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10" name="文本占位符 7">
            <a:extLst>
              <a:ext uri="{FF2B5EF4-FFF2-40B4-BE49-F238E27FC236}">
                <a16:creationId xmlns:a16="http://schemas.microsoft.com/office/drawing/2014/main" id="{130F03EB-17A6-4240-B8C9-3E860D0BDA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127393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2" name="Holder 2">
            <a:extLst>
              <a:ext uri="{FF2B5EF4-FFF2-40B4-BE49-F238E27FC236}">
                <a16:creationId xmlns:a16="http://schemas.microsoft.com/office/drawing/2014/main" id="{7BCFABA2-1EBE-40B4-BCAC-7A6DDEE96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19200"/>
            <a:ext cx="4350385" cy="49212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dirty="0"/>
          </a:p>
        </p:txBody>
      </p:sp>
      <p:sp>
        <p:nvSpPr>
          <p:cNvPr id="15" name="文本占位符 7">
            <a:extLst>
              <a:ext uri="{FF2B5EF4-FFF2-40B4-BE49-F238E27FC236}">
                <a16:creationId xmlns:a16="http://schemas.microsoft.com/office/drawing/2014/main" id="{1F731796-106E-4768-A172-F0F83AF11C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548895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8" name="文本占位符 7">
            <a:extLst>
              <a:ext uri="{FF2B5EF4-FFF2-40B4-BE49-F238E27FC236}">
                <a16:creationId xmlns:a16="http://schemas.microsoft.com/office/drawing/2014/main" id="{17D46DD6-5474-4BB5-864D-22CE639B79E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4956438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10" name="文本占位符 7">
            <a:extLst>
              <a:ext uri="{FF2B5EF4-FFF2-40B4-BE49-F238E27FC236}">
                <a16:creationId xmlns:a16="http://schemas.microsoft.com/office/drawing/2014/main" id="{130F03EB-17A6-4240-B8C9-3E860D0BDA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359174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2" name="Holder 2">
            <a:extLst>
              <a:ext uri="{FF2B5EF4-FFF2-40B4-BE49-F238E27FC236}">
                <a16:creationId xmlns:a16="http://schemas.microsoft.com/office/drawing/2014/main" id="{7BCFABA2-1EBE-40B4-BCAC-7A6DDEE96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19200"/>
            <a:ext cx="4350385" cy="49212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dirty="0"/>
          </a:p>
        </p:txBody>
      </p:sp>
      <p:sp>
        <p:nvSpPr>
          <p:cNvPr id="15" name="文本占位符 7">
            <a:extLst>
              <a:ext uri="{FF2B5EF4-FFF2-40B4-BE49-F238E27FC236}">
                <a16:creationId xmlns:a16="http://schemas.microsoft.com/office/drawing/2014/main" id="{1F731796-106E-4768-A172-F0F83AF11C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245216"/>
            <a:ext cx="9753600" cy="400477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8" name="文本占位符 7">
            <a:extLst>
              <a:ext uri="{FF2B5EF4-FFF2-40B4-BE49-F238E27FC236}">
                <a16:creationId xmlns:a16="http://schemas.microsoft.com/office/drawing/2014/main" id="{17D46DD6-5474-4BB5-864D-22CE639B79E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4139057"/>
            <a:ext cx="9753600" cy="408276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文本占位符 7">
            <a:extLst>
              <a:ext uri="{FF2B5EF4-FFF2-40B4-BE49-F238E27FC236}">
                <a16:creationId xmlns:a16="http://schemas.microsoft.com/office/drawing/2014/main" id="{F9444B6D-6D7E-42B6-B3A7-8E5998F3AE0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040697"/>
            <a:ext cx="9753600" cy="345986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46597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6" name="Holder 2">
            <a:extLst>
              <a:ext uri="{FF2B5EF4-FFF2-40B4-BE49-F238E27FC236}">
                <a16:creationId xmlns:a16="http://schemas.microsoft.com/office/drawing/2014/main" id="{9D5900F5-A6E6-46C8-8AED-528376186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19200"/>
            <a:ext cx="4350385" cy="49212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dirty="0"/>
          </a:p>
        </p:txBody>
      </p:sp>
      <p:sp>
        <p:nvSpPr>
          <p:cNvPr id="9" name="文本占位符 7">
            <a:extLst>
              <a:ext uri="{FF2B5EF4-FFF2-40B4-BE49-F238E27FC236}">
                <a16:creationId xmlns:a16="http://schemas.microsoft.com/office/drawing/2014/main" id="{F1DB6F74-7004-42C3-81B8-B80CD1253E3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9588" y="5160351"/>
            <a:ext cx="5444808" cy="492125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7">
            <a:extLst>
              <a:ext uri="{FF2B5EF4-FFF2-40B4-BE49-F238E27FC236}">
                <a16:creationId xmlns:a16="http://schemas.microsoft.com/office/drawing/2014/main" id="{50A688EC-BBB1-47FF-B86E-84787C5A5B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0" y="5160351"/>
            <a:ext cx="6096000" cy="492124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6" name="Holder 2">
            <a:extLst>
              <a:ext uri="{FF2B5EF4-FFF2-40B4-BE49-F238E27FC236}">
                <a16:creationId xmlns:a16="http://schemas.microsoft.com/office/drawing/2014/main" id="{9D5900F5-A6E6-46C8-8AED-528376186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19200"/>
            <a:ext cx="4350385" cy="49212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dirty="0"/>
          </a:p>
        </p:txBody>
      </p:sp>
      <p:sp>
        <p:nvSpPr>
          <p:cNvPr id="9" name="文本占位符 7">
            <a:extLst>
              <a:ext uri="{FF2B5EF4-FFF2-40B4-BE49-F238E27FC236}">
                <a16:creationId xmlns:a16="http://schemas.microsoft.com/office/drawing/2014/main" id="{F1DB6F74-7004-42C3-81B8-B80CD1253E3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9588" y="5160351"/>
            <a:ext cx="5444808" cy="492125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7">
            <a:extLst>
              <a:ext uri="{FF2B5EF4-FFF2-40B4-BE49-F238E27FC236}">
                <a16:creationId xmlns:a16="http://schemas.microsoft.com/office/drawing/2014/main" id="{50A688EC-BBB1-47FF-B86E-84787C5A5B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6000" y="5160351"/>
            <a:ext cx="6096000" cy="492124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文本占位符 7">
            <a:extLst>
              <a:ext uri="{FF2B5EF4-FFF2-40B4-BE49-F238E27FC236}">
                <a16:creationId xmlns:a16="http://schemas.microsoft.com/office/drawing/2014/main" id="{D213AA3A-D226-4DEC-B8F8-D03C6354AB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9588" y="5805281"/>
            <a:ext cx="5444808" cy="492125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2" name="文本占位符 7">
            <a:extLst>
              <a:ext uri="{FF2B5EF4-FFF2-40B4-BE49-F238E27FC236}">
                <a16:creationId xmlns:a16="http://schemas.microsoft.com/office/drawing/2014/main" id="{89684A70-4C22-4F0E-A02E-433E82BF50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0" y="5805281"/>
            <a:ext cx="6096000" cy="492124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20797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8A8284-4A92-4084-9895-6B7BB58AE8F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151538" y="3152001"/>
            <a:ext cx="5562600" cy="553998"/>
          </a:xfrm>
          <a:prstGeom prst="rect">
            <a:avLst/>
          </a:prstGeom>
        </p:spPr>
        <p:txBody>
          <a:bodyPr/>
          <a:lstStyle>
            <a:lvl1pPr marL="571500" indent="-571500">
              <a:buFont typeface="Arial" panose="020B0604020202020204" pitchFamily="34" charset="0"/>
              <a:buChar char="•"/>
              <a:defRPr sz="3600"/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9684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07EA2A0-BFCB-4DE5-9C5F-82031E73B7A6}"/>
              </a:ext>
            </a:extLst>
          </p:cNvPr>
          <p:cNvSpPr txBox="1"/>
          <p:nvPr userDrawn="1"/>
        </p:nvSpPr>
        <p:spPr>
          <a:xfrm>
            <a:off x="609600" y="1244769"/>
            <a:ext cx="2712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0" i="0" u="none">
                <a:solidFill>
                  <a:schemeClr val="tx1"/>
                </a:solidFill>
                <a:latin typeface="微软雅黑" panose="020B0503020204020204" charset="-122"/>
                <a:ea typeface="+mj-ea"/>
                <a:cs typeface="Arial" panose="020B0604020202020204"/>
              </a:rPr>
              <a:t>Chapter</a:t>
            </a:r>
            <a:endParaRPr lang="zh-CN" altLang="en-US" sz="3200" b="0" i="0" u="none" dirty="0">
              <a:solidFill>
                <a:schemeClr val="tx1"/>
              </a:solidFill>
              <a:latin typeface="微软雅黑" panose="020B0503020204020204" charset="-122"/>
              <a:ea typeface="+mj-ea"/>
              <a:cs typeface="Arial" panose="020B0604020202020204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EB2E7C2-BD9E-438C-BD0E-7BAF7D0A7532}"/>
              </a:ext>
            </a:extLst>
          </p:cNvPr>
          <p:cNvSpPr txBox="1"/>
          <p:nvPr userDrawn="1"/>
        </p:nvSpPr>
        <p:spPr>
          <a:xfrm>
            <a:off x="4343400" y="3105834"/>
            <a:ext cx="4733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600" b="0" i="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兴趣爱好</a:t>
            </a:r>
            <a:endParaRPr lang="en-US" altLang="zh-CN" sz="3600" b="0" i="0" kern="12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6858935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AB76C00-ECE3-4DBC-BC2C-D6E762AB400C}"/>
              </a:ext>
            </a:extLst>
          </p:cNvPr>
          <p:cNvSpPr txBox="1"/>
          <p:nvPr userDrawn="1"/>
        </p:nvSpPr>
        <p:spPr>
          <a:xfrm>
            <a:off x="4572000" y="3105834"/>
            <a:ext cx="4733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600" b="0" i="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学习成绩</a:t>
            </a:r>
            <a:endParaRPr lang="en-US" altLang="zh-CN" sz="3600" b="0" i="0" kern="12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07EA2A0-BFCB-4DE5-9C5F-82031E73B7A6}"/>
              </a:ext>
            </a:extLst>
          </p:cNvPr>
          <p:cNvSpPr txBox="1"/>
          <p:nvPr userDrawn="1"/>
        </p:nvSpPr>
        <p:spPr>
          <a:xfrm>
            <a:off x="609600" y="1244769"/>
            <a:ext cx="2712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0" i="0" u="none" kern="1200" dirty="0">
                <a:solidFill>
                  <a:schemeClr val="tx1"/>
                </a:solidFill>
                <a:latin typeface="微软雅黑" panose="020B0503020204020204" charset="-122"/>
                <a:ea typeface="+mn-ea"/>
                <a:cs typeface="Arial" panose="020B0604020202020204"/>
              </a:rPr>
              <a:t>Chapter</a:t>
            </a:r>
            <a:endParaRPr lang="zh-CN" altLang="en-US" sz="3200" b="0" i="0" u="none" kern="1200" dirty="0">
              <a:solidFill>
                <a:schemeClr val="tx1"/>
              </a:solidFill>
              <a:latin typeface="微软雅黑" panose="020B0503020204020204" charset="-122"/>
              <a:ea typeface="+mn-ea"/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3537618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07EA2A0-BFCB-4DE5-9C5F-82031E73B7A6}"/>
              </a:ext>
            </a:extLst>
          </p:cNvPr>
          <p:cNvSpPr txBox="1"/>
          <p:nvPr userDrawn="1"/>
        </p:nvSpPr>
        <p:spPr>
          <a:xfrm>
            <a:off x="609600" y="1244769"/>
            <a:ext cx="2712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0" i="0" u="none" kern="1200" dirty="0">
                <a:solidFill>
                  <a:schemeClr val="tx1"/>
                </a:solidFill>
                <a:latin typeface="微软雅黑" panose="020B0503020204020204" charset="-122"/>
                <a:ea typeface="+mn-ea"/>
                <a:cs typeface="Arial" panose="020B0604020202020204"/>
              </a:rPr>
              <a:t>Chapter</a:t>
            </a:r>
            <a:endParaRPr lang="zh-CN" altLang="en-US" sz="3200" b="0" i="0" u="none" kern="1200" dirty="0">
              <a:solidFill>
                <a:schemeClr val="tx1"/>
              </a:solidFill>
              <a:latin typeface="微软雅黑" panose="020B0503020204020204" charset="-122"/>
              <a:ea typeface="+mn-ea"/>
              <a:cs typeface="Arial" panose="020B0604020202020204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DBC9E8-1F42-4367-8C6F-8D2B40E0E354}"/>
              </a:ext>
            </a:extLst>
          </p:cNvPr>
          <p:cNvSpPr txBox="1"/>
          <p:nvPr userDrawn="1"/>
        </p:nvSpPr>
        <p:spPr>
          <a:xfrm>
            <a:off x="4045042" y="3021132"/>
            <a:ext cx="4733198" cy="815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600" b="0" i="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科研经历与兴趣</a:t>
            </a:r>
            <a:endParaRPr lang="en-US" altLang="zh-CN" sz="3600" b="0" i="0" kern="12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3132901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07EA2A0-BFCB-4DE5-9C5F-82031E73B7A6}"/>
              </a:ext>
            </a:extLst>
          </p:cNvPr>
          <p:cNvSpPr txBox="1"/>
          <p:nvPr userDrawn="1"/>
        </p:nvSpPr>
        <p:spPr>
          <a:xfrm>
            <a:off x="609600" y="1244769"/>
            <a:ext cx="2712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0" i="0" u="none" kern="1200" dirty="0">
                <a:solidFill>
                  <a:schemeClr val="tx1"/>
                </a:solidFill>
                <a:latin typeface="微软雅黑" panose="020B0503020204020204" charset="-122"/>
                <a:ea typeface="+mn-ea"/>
                <a:cs typeface="Arial" panose="020B0604020202020204"/>
              </a:rPr>
              <a:t>Chapter</a:t>
            </a:r>
            <a:endParaRPr lang="zh-CN" altLang="en-US" sz="3200" b="0" i="0" u="none" kern="1200" dirty="0">
              <a:solidFill>
                <a:schemeClr val="tx1"/>
              </a:solidFill>
              <a:latin typeface="微软雅黑" panose="020B0503020204020204" charset="-122"/>
              <a:ea typeface="+mn-ea"/>
              <a:cs typeface="Arial" panose="020B0604020202020204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DBC9E8-1F42-4367-8C6F-8D2B40E0E354}"/>
              </a:ext>
            </a:extLst>
          </p:cNvPr>
          <p:cNvSpPr txBox="1"/>
          <p:nvPr userDrawn="1"/>
        </p:nvSpPr>
        <p:spPr>
          <a:xfrm>
            <a:off x="4343400" y="3021132"/>
            <a:ext cx="4733198" cy="815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600" b="0" i="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文章获奖竞赛</a:t>
            </a:r>
            <a:endParaRPr lang="en-US" altLang="zh-CN" sz="3600" b="0" i="0" kern="12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423634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AB76C00-ECE3-4DBC-BC2C-D6E762AB400C}"/>
              </a:ext>
            </a:extLst>
          </p:cNvPr>
          <p:cNvSpPr txBox="1"/>
          <p:nvPr userDrawn="1"/>
        </p:nvSpPr>
        <p:spPr>
          <a:xfrm>
            <a:off x="4495800" y="1953508"/>
            <a:ext cx="4733198" cy="4433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200" b="0" i="0" noProof="0" dirty="0">
                <a:solidFill>
                  <a:schemeClr val="tx1"/>
                </a:solidFill>
                <a:latin typeface="Arial" panose="020B0604020202020204"/>
                <a:ea typeface="+mn-ea"/>
                <a:cs typeface="Arial" panose="020B0604020202020204"/>
              </a:rPr>
              <a:t>学习成绩</a:t>
            </a:r>
            <a:endParaRPr lang="en-US" altLang="zh-CN" sz="3200" b="0" i="0" noProof="0" dirty="0">
              <a:solidFill>
                <a:schemeClr val="tx1"/>
              </a:solidFill>
              <a:latin typeface="Arial" panose="020B0604020202020204"/>
              <a:ea typeface="+mn-ea"/>
              <a:cs typeface="Arial" panose="020B0604020202020204"/>
            </a:endParaRPr>
          </a:p>
          <a:p>
            <a:pPr marL="571500" marR="0" lvl="0" indent="-571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200" b="0" i="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科研经历与兴趣</a:t>
            </a:r>
            <a:endParaRPr lang="en-US" altLang="zh-CN" sz="3200" b="0" i="0" kern="12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  <a:p>
            <a:pPr marL="571500" marR="0" lvl="0" indent="-571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200" b="0" i="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竞赛获奖</a:t>
            </a:r>
            <a:endParaRPr lang="en-US" altLang="zh-CN" sz="3200" b="0" i="0" kern="12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  <a:p>
            <a:pPr marL="571500" marR="0" lvl="0" indent="-571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200" b="0" i="0" noProof="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兴趣爱好</a:t>
            </a:r>
            <a:endParaRPr lang="en-US" altLang="zh-CN" sz="3200" b="0" i="0" kern="1200" dirty="0">
              <a:solidFill>
                <a:schemeClr val="tx1"/>
              </a:solidFill>
              <a:latin typeface="+mn-lt"/>
              <a:ea typeface="+mn-ea"/>
              <a:cs typeface="Arial" panose="020B0604020202020204"/>
            </a:endParaRPr>
          </a:p>
          <a:p>
            <a:pPr marL="571500" marR="0" lvl="0" indent="-571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200" b="0" i="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未来工作计划</a:t>
            </a:r>
          </a:p>
          <a:p>
            <a:pPr>
              <a:lnSpc>
                <a:spcPct val="150000"/>
              </a:lnSpc>
            </a:pPr>
            <a:endParaRPr lang="zh-CN" altLang="en-US" sz="32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07EA2A0-BFCB-4DE5-9C5F-82031E73B7A6}"/>
              </a:ext>
            </a:extLst>
          </p:cNvPr>
          <p:cNvSpPr txBox="1"/>
          <p:nvPr userDrawn="1"/>
        </p:nvSpPr>
        <p:spPr>
          <a:xfrm>
            <a:off x="609600" y="1244769"/>
            <a:ext cx="2712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0" i="0" u="none" dirty="0">
                <a:solidFill>
                  <a:schemeClr val="tx1"/>
                </a:solidFill>
                <a:latin typeface="微软雅黑" panose="020B0503020204020204" charset="-122"/>
                <a:ea typeface="+mj-ea"/>
                <a:cs typeface="Arial" panose="020B0604020202020204"/>
              </a:rPr>
              <a:t>Outline</a:t>
            </a:r>
            <a:endParaRPr lang="zh-CN" altLang="en-US" sz="3200" b="0" i="0" u="none" dirty="0">
              <a:solidFill>
                <a:schemeClr val="tx1"/>
              </a:solidFill>
              <a:latin typeface="微软雅黑" panose="020B0503020204020204" charset="-122"/>
              <a:ea typeface="+mj-ea"/>
              <a:cs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07EA2A0-BFCB-4DE5-9C5F-82031E73B7A6}"/>
              </a:ext>
            </a:extLst>
          </p:cNvPr>
          <p:cNvSpPr txBox="1"/>
          <p:nvPr userDrawn="1"/>
        </p:nvSpPr>
        <p:spPr>
          <a:xfrm>
            <a:off x="609600" y="1244769"/>
            <a:ext cx="2712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0" i="0" u="none" kern="1200" dirty="0">
                <a:solidFill>
                  <a:schemeClr val="tx1"/>
                </a:solidFill>
                <a:latin typeface="微软雅黑" panose="020B0503020204020204" charset="-122"/>
                <a:ea typeface="+mn-ea"/>
                <a:cs typeface="Arial" panose="020B0604020202020204"/>
              </a:rPr>
              <a:t>Chapter</a:t>
            </a:r>
            <a:endParaRPr lang="zh-CN" altLang="en-US" sz="3200" b="0" i="0" u="none" kern="1200" dirty="0">
              <a:solidFill>
                <a:schemeClr val="tx1"/>
              </a:solidFill>
              <a:latin typeface="微软雅黑" panose="020B0503020204020204" charset="-122"/>
              <a:ea typeface="+mn-ea"/>
              <a:cs typeface="Arial" panose="020B0604020202020204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DBC9E8-1F42-4367-8C6F-8D2B40E0E354}"/>
              </a:ext>
            </a:extLst>
          </p:cNvPr>
          <p:cNvSpPr txBox="1"/>
          <p:nvPr userDrawn="1"/>
        </p:nvSpPr>
        <p:spPr>
          <a:xfrm>
            <a:off x="4419600" y="3021132"/>
            <a:ext cx="4733198" cy="815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600" b="0" i="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其他优势</a:t>
            </a:r>
          </a:p>
        </p:txBody>
      </p:sp>
    </p:spTree>
    <p:extLst>
      <p:ext uri="{BB962C8B-B14F-4D97-AF65-F5344CB8AC3E}">
        <p14:creationId xmlns:p14="http://schemas.microsoft.com/office/powerpoint/2010/main" val="11710526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07EA2A0-BFCB-4DE5-9C5F-82031E73B7A6}"/>
              </a:ext>
            </a:extLst>
          </p:cNvPr>
          <p:cNvSpPr txBox="1"/>
          <p:nvPr userDrawn="1"/>
        </p:nvSpPr>
        <p:spPr>
          <a:xfrm>
            <a:off x="609600" y="1244769"/>
            <a:ext cx="2712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0" i="0" u="none" kern="1200" dirty="0">
                <a:solidFill>
                  <a:schemeClr val="tx1"/>
                </a:solidFill>
                <a:latin typeface="微软雅黑" panose="020B0503020204020204" charset="-122"/>
                <a:ea typeface="+mn-ea"/>
                <a:cs typeface="Arial" panose="020B0604020202020204"/>
              </a:rPr>
              <a:t>Chapter</a:t>
            </a:r>
            <a:endParaRPr lang="zh-CN" altLang="en-US" sz="3200" b="0" i="0" u="none" kern="1200" dirty="0">
              <a:solidFill>
                <a:schemeClr val="tx1"/>
              </a:solidFill>
              <a:latin typeface="微软雅黑" panose="020B0503020204020204" charset="-122"/>
              <a:ea typeface="+mn-ea"/>
              <a:cs typeface="Arial" panose="020B0604020202020204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DBC9E8-1F42-4367-8C6F-8D2B40E0E354}"/>
              </a:ext>
            </a:extLst>
          </p:cNvPr>
          <p:cNvSpPr txBox="1"/>
          <p:nvPr userDrawn="1"/>
        </p:nvSpPr>
        <p:spPr>
          <a:xfrm>
            <a:off x="4045042" y="3124200"/>
            <a:ext cx="4733198" cy="815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3600" b="0" i="0" kern="1200" dirty="0">
                <a:solidFill>
                  <a:schemeClr val="tx1"/>
                </a:solidFill>
                <a:latin typeface="+mn-lt"/>
                <a:ea typeface="+mn-ea"/>
                <a:cs typeface="Arial" panose="020B0604020202020204"/>
              </a:rPr>
              <a:t>未来工作计划</a:t>
            </a:r>
          </a:p>
        </p:txBody>
      </p:sp>
    </p:spTree>
    <p:extLst>
      <p:ext uri="{BB962C8B-B14F-4D97-AF65-F5344CB8AC3E}">
        <p14:creationId xmlns:p14="http://schemas.microsoft.com/office/powerpoint/2010/main" val="26721643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A83DEDF1-6C39-4C48-9008-BCC41E8FA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382520"/>
            <a:ext cx="92202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2" name="Holder 2">
            <a:extLst>
              <a:ext uri="{FF2B5EF4-FFF2-40B4-BE49-F238E27FC236}">
                <a16:creationId xmlns:a16="http://schemas.microsoft.com/office/drawing/2014/main" id="{5FDDCF89-BBB1-4921-A8B2-79E9608C4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19200"/>
            <a:ext cx="4350385" cy="49212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dirty="0"/>
          </a:p>
        </p:txBody>
      </p:sp>
      <p:sp>
        <p:nvSpPr>
          <p:cNvPr id="13" name="文本占位符 7">
            <a:extLst>
              <a:ext uri="{FF2B5EF4-FFF2-40B4-BE49-F238E27FC236}">
                <a16:creationId xmlns:a16="http://schemas.microsoft.com/office/drawing/2014/main" id="{EB62C185-07BD-4CC2-BA4C-0E10231D46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302792"/>
            <a:ext cx="92202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81767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2623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A83DEDF1-6C39-4C48-9008-BCC41E8FA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382520"/>
            <a:ext cx="92202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2" name="Holder 2">
            <a:extLst>
              <a:ext uri="{FF2B5EF4-FFF2-40B4-BE49-F238E27FC236}">
                <a16:creationId xmlns:a16="http://schemas.microsoft.com/office/drawing/2014/main" id="{5FDDCF89-BBB1-4921-A8B2-79E9608C4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19200"/>
            <a:ext cx="4350385" cy="49212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>
                <a:solidFill>
                  <a:schemeClr val="tx1"/>
                </a:solidFill>
                <a:latin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dirty="0"/>
          </a:p>
        </p:txBody>
      </p:sp>
      <p:sp>
        <p:nvSpPr>
          <p:cNvPr id="13" name="文本占位符 7">
            <a:extLst>
              <a:ext uri="{FF2B5EF4-FFF2-40B4-BE49-F238E27FC236}">
                <a16:creationId xmlns:a16="http://schemas.microsoft.com/office/drawing/2014/main" id="{EB62C185-07BD-4CC2-BA4C-0E10231D46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302792"/>
            <a:ext cx="92202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7">
            <a:extLst>
              <a:ext uri="{FF2B5EF4-FFF2-40B4-BE49-F238E27FC236}">
                <a16:creationId xmlns:a16="http://schemas.microsoft.com/office/drawing/2014/main" id="{07271ABA-0814-44B1-A692-771BF7815C9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4223064"/>
            <a:ext cx="92202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A83DEDF1-6C39-4C48-9008-BCC41E8FA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382520"/>
            <a:ext cx="92202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3" name="文本占位符 7">
            <a:extLst>
              <a:ext uri="{FF2B5EF4-FFF2-40B4-BE49-F238E27FC236}">
                <a16:creationId xmlns:a16="http://schemas.microsoft.com/office/drawing/2014/main" id="{EB62C185-07BD-4CC2-BA4C-0E10231D46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302792"/>
            <a:ext cx="92202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B9C72C-67DD-406C-AE12-F300C780E139}"/>
              </a:ext>
            </a:extLst>
          </p:cNvPr>
          <p:cNvSpPr txBox="1"/>
          <p:nvPr userDrawn="1"/>
        </p:nvSpPr>
        <p:spPr>
          <a:xfrm>
            <a:off x="990600" y="1169760"/>
            <a:ext cx="3735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+mn-ea"/>
              </a:rPr>
              <a:t>传统方法的不足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939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A83DEDF1-6C39-4C48-9008-BCC41E8FA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382520"/>
            <a:ext cx="100584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3" name="文本占位符 7">
            <a:extLst>
              <a:ext uri="{FF2B5EF4-FFF2-40B4-BE49-F238E27FC236}">
                <a16:creationId xmlns:a16="http://schemas.microsoft.com/office/drawing/2014/main" id="{EB62C185-07BD-4CC2-BA4C-0E10231D46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302792"/>
            <a:ext cx="100584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5DCF676-4325-4848-B5A1-F76150E518A2}"/>
              </a:ext>
            </a:extLst>
          </p:cNvPr>
          <p:cNvSpPr txBox="1"/>
          <p:nvPr userDrawn="1"/>
        </p:nvSpPr>
        <p:spPr>
          <a:xfrm>
            <a:off x="990600" y="1169760"/>
            <a:ext cx="3735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zh-CN" sz="3200" b="0" i="0" u="none" strike="noStrike" kern="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+mn-ea"/>
                <a:cs typeface="+mn-cs"/>
              </a:rPr>
              <a:t>Motivation</a:t>
            </a:r>
            <a:endParaRPr kumimoji="0" lang="zh-CN" altLang="en-US" sz="3200" b="0" i="0" u="none" strike="noStrike" kern="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2653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10" name="文本占位符 7">
            <a:extLst>
              <a:ext uri="{FF2B5EF4-FFF2-40B4-BE49-F238E27FC236}">
                <a16:creationId xmlns:a16="http://schemas.microsoft.com/office/drawing/2014/main" id="{130F03EB-17A6-4240-B8C9-3E860D0BDA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127393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文本占位符 7">
            <a:extLst>
              <a:ext uri="{FF2B5EF4-FFF2-40B4-BE49-F238E27FC236}">
                <a16:creationId xmlns:a16="http://schemas.microsoft.com/office/drawing/2014/main" id="{1F731796-106E-4768-A172-F0F83AF11C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548895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8" name="文本占位符 7">
            <a:extLst>
              <a:ext uri="{FF2B5EF4-FFF2-40B4-BE49-F238E27FC236}">
                <a16:creationId xmlns:a16="http://schemas.microsoft.com/office/drawing/2014/main" id="{17D46DD6-5474-4BB5-864D-22CE639B79E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4956438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CB477FD-BD71-4560-B797-DF1923A11E31}"/>
              </a:ext>
            </a:extLst>
          </p:cNvPr>
          <p:cNvSpPr txBox="1"/>
          <p:nvPr userDrawn="1"/>
        </p:nvSpPr>
        <p:spPr>
          <a:xfrm>
            <a:off x="990600" y="1143000"/>
            <a:ext cx="2514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0" i="0" u="none" dirty="0">
                <a:solidFill>
                  <a:schemeClr val="tx1"/>
                </a:solidFill>
                <a:latin typeface="微软雅黑" panose="020B0503020204020204" charset="-122"/>
                <a:ea typeface="+mj-ea"/>
              </a:rPr>
              <a:t>主要框架</a:t>
            </a:r>
          </a:p>
        </p:txBody>
      </p:sp>
    </p:spTree>
    <p:extLst>
      <p:ext uri="{BB962C8B-B14F-4D97-AF65-F5344CB8AC3E}">
        <p14:creationId xmlns:p14="http://schemas.microsoft.com/office/powerpoint/2010/main" val="187244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10" name="文本占位符 7">
            <a:extLst>
              <a:ext uri="{FF2B5EF4-FFF2-40B4-BE49-F238E27FC236}">
                <a16:creationId xmlns:a16="http://schemas.microsoft.com/office/drawing/2014/main" id="{130F03EB-17A6-4240-B8C9-3E860D0BDA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127393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文本占位符 7">
            <a:extLst>
              <a:ext uri="{FF2B5EF4-FFF2-40B4-BE49-F238E27FC236}">
                <a16:creationId xmlns:a16="http://schemas.microsoft.com/office/drawing/2014/main" id="{1F731796-106E-4768-A172-F0F83AF11C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548895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8" name="文本占位符 7">
            <a:extLst>
              <a:ext uri="{FF2B5EF4-FFF2-40B4-BE49-F238E27FC236}">
                <a16:creationId xmlns:a16="http://schemas.microsoft.com/office/drawing/2014/main" id="{17D46DD6-5474-4BB5-864D-22CE639B79E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4956438"/>
            <a:ext cx="97536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CB477FD-BD71-4560-B797-DF1923A11E31}"/>
              </a:ext>
            </a:extLst>
          </p:cNvPr>
          <p:cNvSpPr txBox="1"/>
          <p:nvPr userDrawn="1"/>
        </p:nvSpPr>
        <p:spPr>
          <a:xfrm>
            <a:off x="990600" y="1143000"/>
            <a:ext cx="2514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0" i="0" u="none" dirty="0">
                <a:solidFill>
                  <a:schemeClr val="tx1"/>
                </a:solidFill>
                <a:latin typeface="微软雅黑" panose="020B0503020204020204" charset="-122"/>
                <a:ea typeface="+mj-ea"/>
              </a:rPr>
              <a:t>实验</a:t>
            </a:r>
          </a:p>
        </p:txBody>
      </p:sp>
    </p:spTree>
    <p:extLst>
      <p:ext uri="{BB962C8B-B14F-4D97-AF65-F5344CB8AC3E}">
        <p14:creationId xmlns:p14="http://schemas.microsoft.com/office/powerpoint/2010/main" val="1267225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A83DEDF1-6C39-4C48-9008-BCC41E8FA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382520"/>
            <a:ext cx="100584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3" name="文本占位符 7">
            <a:extLst>
              <a:ext uri="{FF2B5EF4-FFF2-40B4-BE49-F238E27FC236}">
                <a16:creationId xmlns:a16="http://schemas.microsoft.com/office/drawing/2014/main" id="{EB62C185-07BD-4CC2-BA4C-0E10231D46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302792"/>
            <a:ext cx="100584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5DCF676-4325-4848-B5A1-F76150E518A2}"/>
              </a:ext>
            </a:extLst>
          </p:cNvPr>
          <p:cNvSpPr txBox="1"/>
          <p:nvPr userDrawn="1"/>
        </p:nvSpPr>
        <p:spPr>
          <a:xfrm>
            <a:off x="990600" y="1169760"/>
            <a:ext cx="3735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启发性或普适性</a:t>
            </a:r>
          </a:p>
        </p:txBody>
      </p:sp>
    </p:spTree>
    <p:extLst>
      <p:ext uri="{BB962C8B-B14F-4D97-AF65-F5344CB8AC3E}">
        <p14:creationId xmlns:p14="http://schemas.microsoft.com/office/powerpoint/2010/main" val="3009731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A83DEDF1-6C39-4C48-9008-BCC41E8FA8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382520"/>
            <a:ext cx="100584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3" name="文本占位符 7">
            <a:extLst>
              <a:ext uri="{FF2B5EF4-FFF2-40B4-BE49-F238E27FC236}">
                <a16:creationId xmlns:a16="http://schemas.microsoft.com/office/drawing/2014/main" id="{EB62C185-07BD-4CC2-BA4C-0E10231D46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302792"/>
            <a:ext cx="100584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5DCF676-4325-4848-B5A1-F76150E518A2}"/>
              </a:ext>
            </a:extLst>
          </p:cNvPr>
          <p:cNvSpPr txBox="1"/>
          <p:nvPr userDrawn="1"/>
        </p:nvSpPr>
        <p:spPr>
          <a:xfrm>
            <a:off x="990600" y="1169760"/>
            <a:ext cx="3735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总结</a:t>
            </a:r>
          </a:p>
        </p:txBody>
      </p:sp>
    </p:spTree>
    <p:extLst>
      <p:ext uri="{BB962C8B-B14F-4D97-AF65-F5344CB8AC3E}">
        <p14:creationId xmlns:p14="http://schemas.microsoft.com/office/powerpoint/2010/main" val="273630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 userDrawn="1"/>
        </p:nvSpPr>
        <p:spPr>
          <a:xfrm>
            <a:off x="0" y="999744"/>
            <a:ext cx="11280648" cy="15239"/>
          </a:xfrm>
          <a:prstGeom prst="rect">
            <a:avLst/>
          </a:prstGeom>
          <a:blipFill>
            <a:blip r:embed="rId2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 userDrawn="1"/>
        </p:nvSpPr>
        <p:spPr>
          <a:xfrm>
            <a:off x="0" y="851839"/>
            <a:ext cx="3430270" cy="78740"/>
          </a:xfrm>
          <a:custGeom>
            <a:avLst/>
            <a:gdLst/>
            <a:ahLst/>
            <a:cxnLst/>
            <a:rect l="l" t="t" r="r" b="b"/>
            <a:pathLst>
              <a:path w="3430270" h="78740">
                <a:moveTo>
                  <a:pt x="1967522" y="78371"/>
                </a:moveTo>
                <a:lnTo>
                  <a:pt x="1820646" y="0"/>
                </a:lnTo>
                <a:lnTo>
                  <a:pt x="0" y="0"/>
                </a:lnTo>
                <a:lnTo>
                  <a:pt x="0" y="78371"/>
                </a:lnTo>
                <a:lnTo>
                  <a:pt x="1967522" y="78371"/>
                </a:lnTo>
                <a:close/>
              </a:path>
              <a:path w="3430270" h="78740">
                <a:moveTo>
                  <a:pt x="3429825" y="78371"/>
                </a:moveTo>
                <a:lnTo>
                  <a:pt x="3301911" y="0"/>
                </a:lnTo>
                <a:lnTo>
                  <a:pt x="1941677" y="0"/>
                </a:lnTo>
                <a:lnTo>
                  <a:pt x="2069592" y="78371"/>
                </a:lnTo>
                <a:lnTo>
                  <a:pt x="3429825" y="78371"/>
                </a:lnTo>
                <a:close/>
              </a:path>
            </a:pathLst>
          </a:custGeom>
          <a:solidFill>
            <a:srgbClr val="61D6F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 userDrawn="1"/>
        </p:nvSpPr>
        <p:spPr>
          <a:xfrm>
            <a:off x="3403980" y="851839"/>
            <a:ext cx="2320290" cy="78740"/>
          </a:xfrm>
          <a:custGeom>
            <a:avLst/>
            <a:gdLst/>
            <a:ahLst/>
            <a:cxnLst/>
            <a:rect l="l" t="t" r="r" b="b"/>
            <a:pathLst>
              <a:path w="2320290" h="78740">
                <a:moveTo>
                  <a:pt x="1033424" y="78371"/>
                </a:moveTo>
                <a:lnTo>
                  <a:pt x="905510" y="0"/>
                </a:lnTo>
                <a:lnTo>
                  <a:pt x="0" y="0"/>
                </a:lnTo>
                <a:lnTo>
                  <a:pt x="127914" y="78371"/>
                </a:lnTo>
                <a:lnTo>
                  <a:pt x="1033424" y="78371"/>
                </a:lnTo>
                <a:close/>
              </a:path>
              <a:path w="2320290" h="78740">
                <a:moveTo>
                  <a:pt x="1462290" y="78371"/>
                </a:moveTo>
                <a:lnTo>
                  <a:pt x="1334376" y="0"/>
                </a:lnTo>
                <a:lnTo>
                  <a:pt x="1007579" y="0"/>
                </a:lnTo>
                <a:lnTo>
                  <a:pt x="1135494" y="78371"/>
                </a:lnTo>
                <a:lnTo>
                  <a:pt x="1462290" y="78371"/>
                </a:lnTo>
                <a:close/>
              </a:path>
              <a:path w="2320290" h="78740">
                <a:moveTo>
                  <a:pt x="1891157" y="78371"/>
                </a:moveTo>
                <a:lnTo>
                  <a:pt x="1763229" y="0"/>
                </a:lnTo>
                <a:lnTo>
                  <a:pt x="1436446" y="0"/>
                </a:lnTo>
                <a:lnTo>
                  <a:pt x="1564360" y="78371"/>
                </a:lnTo>
                <a:lnTo>
                  <a:pt x="1891157" y="78371"/>
                </a:lnTo>
                <a:close/>
              </a:path>
              <a:path w="2320290" h="78740">
                <a:moveTo>
                  <a:pt x="2320010" y="78371"/>
                </a:moveTo>
                <a:lnTo>
                  <a:pt x="2192096" y="0"/>
                </a:lnTo>
                <a:lnTo>
                  <a:pt x="1865299" y="0"/>
                </a:lnTo>
                <a:lnTo>
                  <a:pt x="1993214" y="78371"/>
                </a:lnTo>
                <a:lnTo>
                  <a:pt x="2320010" y="78371"/>
                </a:lnTo>
                <a:close/>
              </a:path>
            </a:pathLst>
          </a:custGeom>
          <a:solidFill>
            <a:srgbClr val="61D6FE">
              <a:alpha val="148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sp>
        <p:nvSpPr>
          <p:cNvPr id="7" name="object 2"/>
          <p:cNvSpPr txBox="1">
            <a:spLocks noGrp="1"/>
          </p:cNvSpPr>
          <p:nvPr userDrawn="1"/>
        </p:nvSpPr>
        <p:spPr>
          <a:xfrm>
            <a:off x="205270" y="254375"/>
            <a:ext cx="1623530" cy="355225"/>
          </a:xfrm>
          <a:prstGeom prst="rect">
            <a:avLst/>
          </a:prstGeom>
          <a:ln w="38100">
            <a:solidFill>
              <a:srgbClr val="49BB88"/>
            </a:solidFill>
          </a:ln>
        </p:spPr>
        <p:txBody>
          <a:bodyPr vert="horz" wrap="square" lIns="0" tIns="77470" rIns="0" bIns="0" rtlCol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微软雅黑" panose="020B0503020204020204" charset="-122"/>
                <a:ea typeface="+mj-ea"/>
                <a:cs typeface="微软雅黑" panose="020B0503020204020204" charset="-122"/>
              </a:defRPr>
            </a:lvl1pPr>
          </a:lstStyle>
          <a:p>
            <a:pPr marL="155575">
              <a:lnSpc>
                <a:spcPct val="100000"/>
              </a:lnSpc>
              <a:spcBef>
                <a:spcPts val="610"/>
              </a:spcBef>
            </a:pPr>
            <a:r>
              <a:rPr sz="1800" b="1" spc="1350" dirty="0">
                <a:solidFill>
                  <a:srgbClr val="49BB88"/>
                </a:solidFill>
                <a:latin typeface="Microsoft JhengHei UI" panose="020B0604030504040204" charset="-120"/>
                <a:cs typeface="Microsoft JhengHei UI" panose="020B0604030504040204" charset="-120"/>
              </a:rPr>
              <a:t>  </a:t>
            </a:r>
            <a:endParaRPr sz="1800">
              <a:latin typeface="Microsoft JhengHei UI" panose="020B0604030504040204" charset="-120"/>
              <a:cs typeface="Microsoft JhengHei UI" panose="020B0604030504040204" charset="-120"/>
            </a:endParaRPr>
          </a:p>
        </p:txBody>
      </p:sp>
      <p:sp>
        <p:nvSpPr>
          <p:cNvPr id="12" name="内容占位符 18">
            <a:extLst>
              <a:ext uri="{FF2B5EF4-FFF2-40B4-BE49-F238E27FC236}">
                <a16:creationId xmlns:a16="http://schemas.microsoft.com/office/drawing/2014/main" id="{83B1EB43-E8F5-4F9F-926C-CC037DB9878D}"/>
              </a:ext>
            </a:extLst>
          </p:cNvPr>
          <p:cNvSpPr txBox="1">
            <a:spLocks/>
          </p:cNvSpPr>
          <p:nvPr userDrawn="1"/>
        </p:nvSpPr>
        <p:spPr>
          <a:xfrm>
            <a:off x="228600" y="254375"/>
            <a:ext cx="4648200" cy="279025"/>
          </a:xfrm>
          <a:prstGeom prst="rect">
            <a:avLst/>
          </a:prstGeom>
        </p:spPr>
        <p:txBody>
          <a:bodyPr/>
          <a:lstStyle>
            <a:lvl1pPr marL="0">
              <a:defRPr lang="zh-CN" altLang="en-US" sz="18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Hello</a:t>
            </a:r>
            <a:r>
              <a:rPr lang="zh-CN" altLang="en-US" dirty="0"/>
              <a:t>，炼丹师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64" r:id="rId4"/>
    <p:sldLayoutId id="2147483665" r:id="rId5"/>
    <p:sldLayoutId id="2147483669" r:id="rId6"/>
    <p:sldLayoutId id="2147483670" r:id="rId7"/>
    <p:sldLayoutId id="2147483666" r:id="rId8"/>
    <p:sldLayoutId id="2147483667" r:id="rId9"/>
    <p:sldLayoutId id="2147483668" r:id="rId10"/>
    <p:sldLayoutId id="2147483657" r:id="rId11"/>
    <p:sldLayoutId id="2147483662" r:id="rId12"/>
    <p:sldLayoutId id="2147483652" r:id="rId13"/>
    <p:sldLayoutId id="2147483663" r:id="rId14"/>
    <p:sldLayoutId id="2147483658" r:id="rId15"/>
    <p:sldLayoutId id="2147483661" r:id="rId16"/>
    <p:sldLayoutId id="2147483659" r:id="rId17"/>
    <p:sldLayoutId id="2147483660" r:id="rId18"/>
    <p:sldLayoutId id="2147483671" r:id="rId19"/>
    <p:sldLayoutId id="2147483672" r:id="rId20"/>
    <p:sldLayoutId id="2147483674" r:id="rId21"/>
    <p:sldLayoutId id="2147483673" r:id="rId22"/>
    <p:sldLayoutId id="2147483675" r:id="rId23"/>
  </p:sldLayoutIdLst>
  <p:txStyles>
    <p:titleStyle>
      <a:lvl1pPr>
        <a:defRPr u="none"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jpe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6F5D8B-6C4C-4ACF-9438-1D26248885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7170" y="2895600"/>
            <a:ext cx="9217660" cy="830997"/>
          </a:xfrm>
        </p:spPr>
        <p:txBody>
          <a:bodyPr/>
          <a:lstStyle/>
          <a:p>
            <a:pPr algn="ctr"/>
            <a:r>
              <a:rPr lang="en-US" altLang="zh-CN" dirty="0"/>
              <a:t>Hello</a:t>
            </a:r>
            <a:r>
              <a:rPr lang="zh-CN" altLang="en-US" dirty="0"/>
              <a:t>，</a:t>
            </a:r>
            <a:r>
              <a:rPr lang="en-US" altLang="zh-CN" dirty="0"/>
              <a:t>ML</a:t>
            </a:r>
            <a:r>
              <a:rPr lang="zh-CN" altLang="en-US" dirty="0"/>
              <a:t>炼丹师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AC3A6B4-78E2-4359-A87D-22F2AB8D5F16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4876800" y="4495800"/>
            <a:ext cx="3901440" cy="430887"/>
          </a:xfrm>
        </p:spPr>
        <p:txBody>
          <a:bodyPr/>
          <a:lstStyle/>
          <a:p>
            <a:r>
              <a:rPr lang="en-US" altLang="zh-CN" dirty="0" err="1"/>
              <a:t>Jiaxun</a:t>
            </a:r>
            <a:r>
              <a:rPr lang="en-US" altLang="zh-CN" dirty="0"/>
              <a:t> Yang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6670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6795DB-1BFA-4267-B45F-1D23BC773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anchor free</a:t>
            </a:r>
            <a:r>
              <a:rPr lang="zh-CN" altLang="en-US" dirty="0"/>
              <a:t>的改进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A51759AD-717D-47C8-9353-F898738C8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981217"/>
              </p:ext>
            </p:extLst>
          </p:nvPr>
        </p:nvGraphicFramePr>
        <p:xfrm>
          <a:off x="361950" y="1905000"/>
          <a:ext cx="11525250" cy="472700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24731">
                  <a:extLst>
                    <a:ext uri="{9D8B030D-6E8A-4147-A177-3AD203B41FA5}">
                      <a16:colId xmlns:a16="http://schemas.microsoft.com/office/drawing/2014/main" val="2097410806"/>
                    </a:ext>
                  </a:extLst>
                </a:gridCol>
                <a:gridCol w="2148016">
                  <a:extLst>
                    <a:ext uri="{9D8B030D-6E8A-4147-A177-3AD203B41FA5}">
                      <a16:colId xmlns:a16="http://schemas.microsoft.com/office/drawing/2014/main" val="1336897036"/>
                    </a:ext>
                  </a:extLst>
                </a:gridCol>
                <a:gridCol w="1799453">
                  <a:extLst>
                    <a:ext uri="{9D8B030D-6E8A-4147-A177-3AD203B41FA5}">
                      <a16:colId xmlns:a16="http://schemas.microsoft.com/office/drawing/2014/main" val="195667539"/>
                    </a:ext>
                  </a:extLst>
                </a:gridCol>
                <a:gridCol w="5353050">
                  <a:extLst>
                    <a:ext uri="{9D8B030D-6E8A-4147-A177-3AD203B41FA5}">
                      <a16:colId xmlns:a16="http://schemas.microsoft.com/office/drawing/2014/main" val="2302312346"/>
                    </a:ext>
                  </a:extLst>
                </a:gridCol>
              </a:tblGrid>
              <a:tr h="268707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角度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论文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</a:t>
                      </a:r>
                      <a:endParaRPr lang="en-US" sz="18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工作阐述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95091529"/>
                  </a:ext>
                </a:extLst>
              </a:tr>
              <a:tr h="7218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corner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假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free)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 err="1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CornerNet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鼻祖</a:t>
                      </a:r>
                      <a:r>
                        <a:rPr lang="en-US" altLang="zh-CN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44.6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CornerNet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用左上角、右下角的一组点代替边界框 </a:t>
                      </a:r>
                      <a:r>
                        <a:rPr lang="en-US" altLang="zh-CN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新型的池化方式</a:t>
                      </a:r>
                      <a:r>
                        <a:rPr 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Corner pooling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。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57882405"/>
                  </a:ext>
                </a:extLst>
              </a:tr>
              <a:tr h="15781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center point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假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free)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 err="1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CenterNet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0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CornerNet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改进</a:t>
                      </a:r>
                      <a:r>
                        <a:rPr lang="en-US" altLang="zh-CN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47.0(Hourglass-104 )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在</a:t>
                      </a:r>
                      <a:r>
                        <a:rPr lang="en-US" altLang="zh-CN" sz="20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CornerNet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的基础上加入了一支中心点预测，能够组成一个物体的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要求不仅仅是两个顶点能匹配，同时这两个顶点定义的框的中心也要有对应的中心点相应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。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1229330"/>
                  </a:ext>
                </a:extLst>
              </a:tr>
              <a:tr h="7924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key points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真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free)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 err="1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RepPoints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提出使用关键点来表示物体</a:t>
                      </a:r>
                      <a:r>
                        <a:rPr lang="en-US" altLang="zh-CN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46.5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直接去预测</a:t>
                      </a:r>
                      <a:r>
                        <a:rPr lang="en-US" altLang="zh-CN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个</a:t>
                      </a:r>
                      <a:r>
                        <a:rPr lang="en-US" altLang="zh-CN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representative points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（这些顶点并没有明确的语义），然后找出包围这</a:t>
                      </a:r>
                      <a:r>
                        <a:rPr lang="en-US" altLang="zh-CN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个点的最紧框去和</a:t>
                      </a:r>
                      <a:r>
                        <a:rPr lang="en-US" altLang="zh-CN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GT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计算</a:t>
                      </a:r>
                      <a:r>
                        <a:rPr lang="en-US" altLang="zh-CN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loss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。然后</a:t>
                      </a:r>
                      <a:r>
                        <a:rPr lang="en-US" altLang="zh-CN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loss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只回传给对生成这个框有贡献的点。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53944926"/>
                  </a:ext>
                </a:extLst>
              </a:tr>
              <a:tr h="7924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 layer selection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0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假free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 u="none" strike="noStrike" dirty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Adaptive Training Sample Selection</a:t>
                      </a:r>
                      <a:endParaRPr lang="zh-CN" altLang="en-US" sz="2000" u="none" strike="noStrike" dirty="0">
                        <a:solidFill>
                          <a:srgbClr val="00B05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RetinaNet+FSAF</a:t>
                      </a:r>
                      <a:r>
                        <a:rPr 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= 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依据</a:t>
                      </a:r>
                      <a:r>
                        <a:rPr 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anchor-free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分支计算</a:t>
                      </a:r>
                      <a:r>
                        <a:rPr 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loss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来在线选择特征图 </a:t>
                      </a:r>
                      <a:r>
                        <a:rPr lang="en-US" altLang="zh-CN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anchor-based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与</a:t>
                      </a:r>
                      <a:r>
                        <a:rPr 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anchor-free</a:t>
                      </a:r>
                      <a:r>
                        <a:rPr lang="zh-CN" altLang="en-US" sz="20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联合训练才能显著提高性能</a:t>
                      </a:r>
                      <a:r>
                        <a:rPr lang="zh-CN" altLang="en-US" sz="20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。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23601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5228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6F5D8B-6C4C-4ACF-9438-1D26248885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7170" y="2590800"/>
            <a:ext cx="9217660" cy="1231106"/>
          </a:xfrm>
        </p:spPr>
        <p:txBody>
          <a:bodyPr/>
          <a:lstStyle/>
          <a:p>
            <a:pPr algn="ctr"/>
            <a:r>
              <a:rPr lang="en-US" altLang="zh-CN" sz="4000" dirty="0" err="1"/>
              <a:t>AnchorFitted</a:t>
            </a:r>
            <a:r>
              <a:rPr lang="zh-CN" altLang="en-US" sz="4000" dirty="0"/>
              <a:t>：</a:t>
            </a:r>
            <a:br>
              <a:rPr lang="en-US" altLang="zh-CN" sz="4000" dirty="0"/>
            </a:br>
            <a:r>
              <a:rPr lang="zh-CN" altLang="en-US" sz="4000" dirty="0"/>
              <a:t>反馈驱动目标检测</a:t>
            </a:r>
            <a:r>
              <a:rPr lang="en-US" altLang="zh-CN" sz="4000" dirty="0"/>
              <a:t>anchor</a:t>
            </a:r>
            <a:r>
              <a:rPr lang="zh-CN" altLang="en-US" sz="4000" dirty="0"/>
              <a:t>仲裁者</a:t>
            </a:r>
          </a:p>
        </p:txBody>
      </p:sp>
    </p:spTree>
    <p:extLst>
      <p:ext uri="{BB962C8B-B14F-4D97-AF65-F5344CB8AC3E}">
        <p14:creationId xmlns:p14="http://schemas.microsoft.com/office/powerpoint/2010/main" val="1556819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F2F06FF1-0CD0-4B68-B83F-5EFE50AF3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猜想实验</a:t>
            </a:r>
          </a:p>
        </p:txBody>
      </p:sp>
      <p:sp>
        <p:nvSpPr>
          <p:cNvPr id="5" name="文本占位符 1">
            <a:extLst>
              <a:ext uri="{FF2B5EF4-FFF2-40B4-BE49-F238E27FC236}">
                <a16:creationId xmlns:a16="http://schemas.microsoft.com/office/drawing/2014/main" id="{DCC6E43E-BC8F-47C8-A3D8-8ACDA9065E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057400"/>
            <a:ext cx="10058400" cy="369332"/>
          </a:xfrm>
        </p:spPr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在</a:t>
            </a:r>
            <a:r>
              <a:rPr lang="en-US" altLang="zh-CN" dirty="0"/>
              <a:t>COCO</a:t>
            </a:r>
            <a:r>
              <a:rPr lang="zh-CN" altLang="en-US" dirty="0"/>
              <a:t>数据集中，我们发现：小</a:t>
            </a:r>
            <a:r>
              <a:rPr lang="zh-CN" altLang="en-US" b="1" dirty="0"/>
              <a:t>目标数量很多</a:t>
            </a:r>
            <a:r>
              <a:rPr lang="en-US" altLang="zh-CN" b="1" dirty="0"/>
              <a:t>(41.43%)</a:t>
            </a:r>
            <a:r>
              <a:rPr lang="zh-CN" altLang="en-US" b="1" dirty="0"/>
              <a:t>，但分布非常不均匀</a:t>
            </a:r>
            <a:r>
              <a:rPr lang="zh-CN" altLang="en-US" dirty="0"/>
              <a:t>，有将近</a:t>
            </a:r>
            <a:r>
              <a:rPr lang="en-US" altLang="zh-CN" b="1" dirty="0"/>
              <a:t>50%</a:t>
            </a:r>
            <a:r>
              <a:rPr lang="zh-CN" altLang="en-US" dirty="0"/>
              <a:t>的图像中没有小目标。</a:t>
            </a:r>
          </a:p>
        </p:txBody>
      </p:sp>
      <p:sp>
        <p:nvSpPr>
          <p:cNvPr id="6" name="文本占位符 2">
            <a:extLst>
              <a:ext uri="{FF2B5EF4-FFF2-40B4-BE49-F238E27FC236}">
                <a16:creationId xmlns:a16="http://schemas.microsoft.com/office/drawing/2014/main" id="{3FED10DD-112C-4F4D-8B68-00572B4CB2F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2942732"/>
            <a:ext cx="10439400" cy="333093"/>
          </a:xfrm>
        </p:spPr>
        <p:txBody>
          <a:bodyPr/>
          <a:lstStyle/>
          <a:p>
            <a:r>
              <a:rPr lang="en-US" altLang="zh-CN" dirty="0"/>
              <a:t>2. </a:t>
            </a:r>
            <a:r>
              <a:rPr lang="zh-CN" altLang="en-US" dirty="0"/>
              <a:t>小物体平均</a:t>
            </a:r>
            <a:r>
              <a:rPr lang="zh-CN" altLang="en-US" b="1" dirty="0"/>
              <a:t>只能匹配到</a:t>
            </a:r>
            <a:r>
              <a:rPr lang="en-US" altLang="zh-CN" b="1" dirty="0"/>
              <a:t>1</a:t>
            </a:r>
            <a:r>
              <a:rPr lang="zh-CN" altLang="en-US" b="1" dirty="0"/>
              <a:t>个</a:t>
            </a:r>
            <a:r>
              <a:rPr lang="en-US" altLang="zh-CN" b="1" dirty="0"/>
              <a:t>anchor</a:t>
            </a:r>
            <a:r>
              <a:rPr lang="zh-CN" altLang="en-US" dirty="0"/>
              <a:t>，而</a:t>
            </a:r>
            <a:r>
              <a:rPr lang="zh-CN" altLang="en-US" b="1" dirty="0"/>
              <a:t>大物体能匹配到</a:t>
            </a:r>
            <a:r>
              <a:rPr lang="en-US" altLang="zh-CN" b="1" dirty="0"/>
              <a:t>2.54</a:t>
            </a:r>
            <a:r>
              <a:rPr lang="zh-CN" altLang="en-US" b="1" dirty="0"/>
              <a:t>个</a:t>
            </a:r>
            <a:r>
              <a:rPr lang="en-US" altLang="zh-CN" b="1" dirty="0"/>
              <a:t>anchor</a:t>
            </a:r>
            <a:r>
              <a:rPr lang="zh-CN" altLang="en-US" dirty="0"/>
              <a:t>；</a:t>
            </a:r>
            <a:r>
              <a:rPr lang="zh-CN" altLang="en-US" b="1" dirty="0"/>
              <a:t>小物体的平均</a:t>
            </a:r>
            <a:r>
              <a:rPr lang="en-US" altLang="zh-CN" b="1" dirty="0" err="1"/>
              <a:t>IoU</a:t>
            </a:r>
            <a:r>
              <a:rPr lang="zh-CN" altLang="en-US" b="1" dirty="0"/>
              <a:t>只有</a:t>
            </a:r>
            <a:r>
              <a:rPr lang="en-US" altLang="zh-CN" b="1" dirty="0"/>
              <a:t>0.29</a:t>
            </a:r>
            <a:r>
              <a:rPr lang="zh-CN" altLang="en-US" b="1" dirty="0"/>
              <a:t>，大物体的平均</a:t>
            </a:r>
            <a:r>
              <a:rPr lang="en-US" altLang="zh-CN" b="1" dirty="0" err="1"/>
              <a:t>IoU</a:t>
            </a:r>
            <a:r>
              <a:rPr lang="zh-CN" altLang="en-US" b="1" dirty="0"/>
              <a:t>有</a:t>
            </a:r>
            <a:r>
              <a:rPr lang="en-US" altLang="zh-CN" b="1" dirty="0"/>
              <a:t>0.66</a:t>
            </a:r>
            <a:r>
              <a:rPr lang="zh-CN" altLang="en-US" dirty="0"/>
              <a:t>。</a:t>
            </a:r>
          </a:p>
        </p:txBody>
      </p:sp>
      <p:graphicFrame>
        <p:nvGraphicFramePr>
          <p:cNvPr id="7" name="表格 11">
            <a:extLst>
              <a:ext uri="{FF2B5EF4-FFF2-40B4-BE49-F238E27FC236}">
                <a16:creationId xmlns:a16="http://schemas.microsoft.com/office/drawing/2014/main" id="{FDE4EC4C-59B2-4531-AE7A-4D7497846E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5033770"/>
              </p:ext>
            </p:extLst>
          </p:nvPr>
        </p:nvGraphicFramePr>
        <p:xfrm>
          <a:off x="1676400" y="4750475"/>
          <a:ext cx="6720871" cy="15958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64071">
                  <a:extLst>
                    <a:ext uri="{9D8B030D-6E8A-4147-A177-3AD203B41FA5}">
                      <a16:colId xmlns:a16="http://schemas.microsoft.com/office/drawing/2014/main" val="2406882499"/>
                    </a:ext>
                  </a:extLst>
                </a:gridCol>
                <a:gridCol w="1239520">
                  <a:extLst>
                    <a:ext uri="{9D8B030D-6E8A-4147-A177-3AD203B41FA5}">
                      <a16:colId xmlns:a16="http://schemas.microsoft.com/office/drawing/2014/main" val="4112066161"/>
                    </a:ext>
                  </a:extLst>
                </a:gridCol>
                <a:gridCol w="1403966">
                  <a:extLst>
                    <a:ext uri="{9D8B030D-6E8A-4147-A177-3AD203B41FA5}">
                      <a16:colId xmlns:a16="http://schemas.microsoft.com/office/drawing/2014/main" val="429747284"/>
                    </a:ext>
                  </a:extLst>
                </a:gridCol>
                <a:gridCol w="1822994">
                  <a:extLst>
                    <a:ext uri="{9D8B030D-6E8A-4147-A177-3AD203B41FA5}">
                      <a16:colId xmlns:a16="http://schemas.microsoft.com/office/drawing/2014/main" val="296452410"/>
                    </a:ext>
                  </a:extLst>
                </a:gridCol>
                <a:gridCol w="1290320">
                  <a:extLst>
                    <a:ext uri="{9D8B030D-6E8A-4147-A177-3AD203B41FA5}">
                      <a16:colId xmlns:a16="http://schemas.microsoft.com/office/drawing/2014/main" val="951849205"/>
                    </a:ext>
                  </a:extLst>
                </a:gridCol>
              </a:tblGrid>
              <a:tr h="662360">
                <a:tc>
                  <a:txBody>
                    <a:bodyPr/>
                    <a:lstStyle/>
                    <a:p>
                      <a:pPr algn="ctr" fontAlgn="t"/>
                      <a:endParaRPr lang="zh-CN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Object Count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Images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Average matching anchors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Average max </a:t>
                      </a:r>
                      <a:r>
                        <a:rPr lang="en-US" sz="18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loU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553923592"/>
                  </a:ext>
                </a:extLst>
              </a:tr>
              <a:tr h="2961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small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41.43%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51.82%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1.00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>
                          <a:solidFill>
                            <a:srgbClr val="000000"/>
                          </a:solidFill>
                          <a:effectLst/>
                        </a:rPr>
                        <a:t>0.29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87575461"/>
                  </a:ext>
                </a:extLst>
              </a:tr>
              <a:tr h="2961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34.32%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70.07%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1.03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0.57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20824010"/>
                  </a:ext>
                </a:extLst>
              </a:tr>
              <a:tr h="1481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large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24.24%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altLang="zh-CN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82.28%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2.54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0.66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876863405"/>
                  </a:ext>
                </a:extLst>
              </a:tr>
            </a:tbl>
          </a:graphicData>
        </a:graphic>
      </p:graphicFrame>
      <p:graphicFrame>
        <p:nvGraphicFramePr>
          <p:cNvPr id="8" name="表格 9">
            <a:extLst>
              <a:ext uri="{FF2B5EF4-FFF2-40B4-BE49-F238E27FC236}">
                <a16:creationId xmlns:a16="http://schemas.microsoft.com/office/drawing/2014/main" id="{CFC2BF85-36C5-4E87-89C7-47264C6421B6}"/>
              </a:ext>
            </a:extLst>
          </p:cNvPr>
          <p:cNvGraphicFramePr>
            <a:graphicFrameLocks noGrp="1"/>
          </p:cNvGraphicFramePr>
          <p:nvPr/>
        </p:nvGraphicFramePr>
        <p:xfrm>
          <a:off x="8610600" y="467322"/>
          <a:ext cx="3276600" cy="1000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46116187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3795703808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100203145"/>
                    </a:ext>
                  </a:extLst>
                </a:gridCol>
              </a:tblGrid>
              <a:tr h="193040">
                <a:tc>
                  <a:txBody>
                    <a:bodyPr/>
                    <a:lstStyle/>
                    <a:p>
                      <a:pPr algn="ctr" fontAlgn="ctr"/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min range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max range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4540129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Small 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0×0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32×32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887472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32×32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96×96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7369514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Large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96×96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∞ </a:t>
                      </a:r>
                      <a:r>
                        <a:rPr lang="en-US" altLang="zh-CN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×∞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4449025"/>
                  </a:ext>
                </a:extLst>
              </a:tr>
            </a:tbl>
          </a:graphicData>
        </a:graphic>
      </p:graphicFrame>
      <p:sp>
        <p:nvSpPr>
          <p:cNvPr id="9" name="文本占位符 2">
            <a:extLst>
              <a:ext uri="{FF2B5EF4-FFF2-40B4-BE49-F238E27FC236}">
                <a16:creationId xmlns:a16="http://schemas.microsoft.com/office/drawing/2014/main" id="{383E8DC9-7697-452B-86D6-8C3A869D6F37}"/>
              </a:ext>
            </a:extLst>
          </p:cNvPr>
          <p:cNvSpPr txBox="1">
            <a:spLocks/>
          </p:cNvSpPr>
          <p:nvPr/>
        </p:nvSpPr>
        <p:spPr>
          <a:xfrm>
            <a:off x="1066800" y="3784046"/>
            <a:ext cx="10439400" cy="333093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kern="0" dirty="0">
                <a:solidFill>
                  <a:sysClr val="windowText" lastClr="000000"/>
                </a:solidFill>
              </a:rPr>
              <a:t>3. 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存在</a:t>
            </a:r>
            <a:r>
              <a:rPr lang="zh-CN" altLang="en-US" b="1" dirty="0"/>
              <a:t>即使目标在</a:t>
            </a:r>
            <a:r>
              <a:rPr lang="en-US" altLang="zh-CN" b="1" dirty="0"/>
              <a:t>anchor</a:t>
            </a:r>
            <a:r>
              <a:rPr lang="zh-CN" altLang="en-US" b="1" dirty="0"/>
              <a:t>的内部</a:t>
            </a:r>
            <a:r>
              <a:rPr lang="zh-CN" altLang="en-US" dirty="0"/>
              <a:t>，因为</a:t>
            </a:r>
            <a:r>
              <a:rPr lang="en-US" altLang="zh-CN" dirty="0" err="1"/>
              <a:t>IoU</a:t>
            </a:r>
            <a:r>
              <a:rPr lang="zh-CN" altLang="en-US" dirty="0"/>
              <a:t>过低，此</a:t>
            </a:r>
            <a:r>
              <a:rPr lang="en-US" altLang="zh-CN" dirty="0"/>
              <a:t>anchor</a:t>
            </a:r>
            <a:r>
              <a:rPr lang="zh-CN" altLang="en-US" dirty="0"/>
              <a:t>仍然会被误判为</a:t>
            </a:r>
            <a:r>
              <a:rPr lang="en-US" altLang="zh-CN" dirty="0"/>
              <a:t>false positive</a:t>
            </a:r>
            <a:r>
              <a:rPr lang="zh-CN" altLang="en-US" dirty="0"/>
              <a:t>，</a:t>
            </a:r>
            <a:r>
              <a:rPr lang="zh-CN" altLang="en-US" b="1" dirty="0"/>
              <a:t>不容易得到比较好的正样本</a:t>
            </a:r>
            <a:r>
              <a:rPr lang="zh-CN" altLang="en-US" dirty="0"/>
              <a:t>。</a:t>
            </a:r>
            <a:r>
              <a:rPr lang="en-US" altLang="zh-CN" kern="0" dirty="0">
                <a:solidFill>
                  <a:sysClr val="windowText" lastClr="000000"/>
                </a:solidFill>
              </a:rPr>
              <a:t> </a:t>
            </a:r>
            <a:endParaRPr lang="zh-CN" altLang="en-US" kern="0" dirty="0">
              <a:solidFill>
                <a:sysClr val="windowText" lastClr="000000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29F0598-1872-4C6C-B44B-24087FAB08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40" b="19171"/>
          <a:stretch/>
        </p:blipFill>
        <p:spPr>
          <a:xfrm>
            <a:off x="8610600" y="2175818"/>
            <a:ext cx="3200400" cy="402631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CCAE925-E299-4CCC-B7FC-CCD5B214DA34}"/>
              </a:ext>
            </a:extLst>
          </p:cNvPr>
          <p:cNvSpPr txBox="1"/>
          <p:nvPr/>
        </p:nvSpPr>
        <p:spPr>
          <a:xfrm>
            <a:off x="8422671" y="5715000"/>
            <a:ext cx="37693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红色框为</a:t>
            </a:r>
            <a:r>
              <a:rPr lang="en-US" altLang="zh-CN" sz="1600" dirty="0"/>
              <a:t>GT</a:t>
            </a:r>
            <a:r>
              <a:rPr lang="zh-CN" altLang="en-US" sz="1600" dirty="0"/>
              <a:t>；</a:t>
            </a:r>
            <a:endParaRPr lang="en-US" altLang="zh-CN" sz="1600" dirty="0"/>
          </a:p>
          <a:p>
            <a:r>
              <a:rPr lang="zh-CN" altLang="en-US" sz="1600" dirty="0"/>
              <a:t>绿色框为</a:t>
            </a:r>
            <a:r>
              <a:rPr lang="en-US" altLang="zh-CN" sz="1600" dirty="0"/>
              <a:t>anchor</a:t>
            </a:r>
            <a:r>
              <a:rPr lang="zh-CN" altLang="en-US" sz="1600" dirty="0"/>
              <a:t>；</a:t>
            </a:r>
            <a:endParaRPr lang="en-US" altLang="zh-CN" sz="1600" dirty="0"/>
          </a:p>
          <a:p>
            <a:r>
              <a:rPr lang="zh-CN" altLang="en-US" sz="1600" dirty="0"/>
              <a:t>即使</a:t>
            </a:r>
            <a:r>
              <a:rPr lang="en-US" altLang="zh-CN" sz="1600" dirty="0"/>
              <a:t>GT</a:t>
            </a:r>
            <a:r>
              <a:rPr lang="zh-CN" altLang="en-US" sz="1600" dirty="0"/>
              <a:t>在</a:t>
            </a:r>
            <a:r>
              <a:rPr lang="en-US" altLang="zh-CN" sz="1600" dirty="0"/>
              <a:t>anchor</a:t>
            </a:r>
            <a:r>
              <a:rPr lang="zh-CN" altLang="en-US" sz="1600" dirty="0"/>
              <a:t>内部，因为</a:t>
            </a:r>
            <a:r>
              <a:rPr lang="en-US" altLang="zh-CN" sz="1600" dirty="0" err="1"/>
              <a:t>IoU</a:t>
            </a:r>
            <a:r>
              <a:rPr lang="zh-CN" altLang="en-US" sz="1600" dirty="0"/>
              <a:t>过低，</a:t>
            </a:r>
            <a:endParaRPr lang="en-US" altLang="zh-CN" sz="1600" dirty="0"/>
          </a:p>
          <a:p>
            <a:r>
              <a:rPr lang="zh-CN" altLang="en-US" sz="1600" dirty="0"/>
              <a:t>此</a:t>
            </a:r>
            <a:r>
              <a:rPr lang="en-US" altLang="zh-CN" sz="1600" dirty="0"/>
              <a:t>anchor</a:t>
            </a:r>
            <a:r>
              <a:rPr lang="zh-CN" altLang="en-US" sz="1600" dirty="0"/>
              <a:t>仍然会被误判为</a:t>
            </a:r>
            <a:r>
              <a:rPr lang="en-US" altLang="zh-CN" sz="1600" dirty="0"/>
              <a:t>false positive</a:t>
            </a:r>
            <a:r>
              <a:rPr lang="zh-CN" altLang="en-US" sz="16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687264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17EAE0B-E607-40BE-95B9-33C735A455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1880" y="2829420"/>
            <a:ext cx="10058400" cy="369332"/>
          </a:xfrm>
        </p:spPr>
        <p:txBody>
          <a:bodyPr/>
          <a:lstStyle/>
          <a:p>
            <a:r>
              <a:rPr lang="zh-CN" altLang="en-US" dirty="0"/>
              <a:t>通过引入一个由反馈驱动的</a:t>
            </a:r>
            <a:r>
              <a:rPr lang="en-US" altLang="zh-CN" dirty="0"/>
              <a:t>Anchor</a:t>
            </a:r>
            <a:r>
              <a:rPr lang="zh-CN" altLang="en-US" dirty="0"/>
              <a:t>仲裁者：该递归函数通过</a:t>
            </a:r>
            <a:r>
              <a:rPr lang="zh-CN" altLang="en-US" b="1" dirty="0"/>
              <a:t>逐步减小</a:t>
            </a:r>
            <a:r>
              <a:rPr lang="en-US" altLang="zh-CN" b="1" dirty="0"/>
              <a:t>Anchor</a:t>
            </a:r>
            <a:r>
              <a:rPr lang="zh-CN" altLang="en-US" b="1" dirty="0"/>
              <a:t>与小目标之间的缝隙</a:t>
            </a:r>
            <a:r>
              <a:rPr lang="zh-CN" altLang="en-US" dirty="0"/>
              <a:t>，</a:t>
            </a:r>
            <a:r>
              <a:rPr lang="zh-CN" altLang="en-US" b="1" dirty="0"/>
              <a:t>动态调整</a:t>
            </a:r>
            <a:r>
              <a:rPr lang="en-US" altLang="zh-CN" b="1" dirty="0"/>
              <a:t>Anchor</a:t>
            </a:r>
            <a:r>
              <a:rPr lang="zh-CN" altLang="en-US" b="1" dirty="0"/>
              <a:t>框的大小</a:t>
            </a:r>
            <a:r>
              <a:rPr lang="zh-CN" altLang="en-US" dirty="0"/>
              <a:t>，弥合它们之间的差距</a:t>
            </a:r>
            <a:r>
              <a:rPr lang="zh-CN" altLang="en-US" b="1" dirty="0"/>
              <a:t>，提供了更多优良的正样本</a:t>
            </a:r>
            <a:r>
              <a:rPr lang="en-US" altLang="zh-CN" dirty="0"/>
              <a:t>(</a:t>
            </a:r>
            <a:r>
              <a:rPr lang="zh-CN" altLang="en-US" dirty="0"/>
              <a:t>解决猜想实验的问题</a:t>
            </a:r>
            <a:r>
              <a:rPr lang="en-US" altLang="zh-CN" dirty="0"/>
              <a:t>1</a:t>
            </a:r>
            <a:r>
              <a:rPr lang="zh-CN" altLang="en-US" dirty="0"/>
              <a:t>和</a:t>
            </a:r>
            <a:r>
              <a:rPr lang="en-US" altLang="zh-CN" dirty="0"/>
              <a:t>3)</a:t>
            </a:r>
            <a:r>
              <a:rPr lang="zh-CN" altLang="en-US" dirty="0"/>
              <a:t>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666554-AD11-401C-9FD4-03BB78CFCE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71880" y="4114800"/>
            <a:ext cx="10058400" cy="369332"/>
          </a:xfrm>
        </p:spPr>
        <p:txBody>
          <a:bodyPr/>
          <a:lstStyle/>
          <a:p>
            <a:r>
              <a:rPr lang="zh-CN" altLang="en-US" dirty="0"/>
              <a:t>再利用一个</a:t>
            </a:r>
            <a:r>
              <a:rPr lang="en-US" altLang="zh-CN" b="1" dirty="0"/>
              <a:t>Group </a:t>
            </a:r>
            <a:r>
              <a:rPr lang="en-US" altLang="zh-CN" b="1" dirty="0" err="1"/>
              <a:t>IoU</a:t>
            </a:r>
            <a:r>
              <a:rPr lang="en-US" altLang="zh-CN" b="1" dirty="0"/>
              <a:t> balance sampling</a:t>
            </a:r>
            <a:r>
              <a:rPr lang="zh-CN" altLang="en-US" b="1" dirty="0"/>
              <a:t>策略，在每个尺度保证足够数量、且均衡比例的正负样本</a:t>
            </a:r>
            <a:r>
              <a:rPr lang="zh-CN" altLang="en-US" dirty="0"/>
              <a:t>参与模型训练，避免简单样本产生的小梯度被难样本产生的大梯度淹没</a:t>
            </a:r>
            <a:r>
              <a:rPr lang="en-US" altLang="zh-CN" dirty="0"/>
              <a:t>(</a:t>
            </a:r>
            <a:r>
              <a:rPr lang="zh-CN" altLang="en-US" dirty="0"/>
              <a:t>解决猜想实验问题</a:t>
            </a:r>
            <a:r>
              <a:rPr lang="en-US" altLang="zh-CN" dirty="0"/>
              <a:t>2) </a:t>
            </a:r>
            <a:r>
              <a:rPr lang="zh-CN" altLang="en-US" dirty="0"/>
              <a:t>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0C9D82C-EA74-4754-A542-64456CD85930}"/>
              </a:ext>
            </a:extLst>
          </p:cNvPr>
          <p:cNvSpPr/>
          <p:nvPr/>
        </p:nvSpPr>
        <p:spPr>
          <a:xfrm>
            <a:off x="1071880" y="2093056"/>
            <a:ext cx="11254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/>
              <a:t> </a:t>
            </a:r>
            <a:r>
              <a:rPr lang="en-US" altLang="zh-CN" sz="2400" dirty="0" err="1"/>
              <a:t>APsmall</a:t>
            </a:r>
            <a:r>
              <a:rPr lang="en-US" altLang="zh-CN" sz="2400" dirty="0"/>
              <a:t> </a:t>
            </a:r>
            <a:r>
              <a:rPr lang="zh-CN" altLang="en-US" sz="2400" dirty="0"/>
              <a:t>比 </a:t>
            </a:r>
            <a:r>
              <a:rPr lang="en-US" altLang="zh-CN" sz="2400" dirty="0" err="1"/>
              <a:t>APlarge</a:t>
            </a:r>
            <a:r>
              <a:rPr lang="en-US" altLang="zh-CN" sz="2400" dirty="0"/>
              <a:t> </a:t>
            </a:r>
            <a:r>
              <a:rPr lang="zh-CN" altLang="en-US" sz="2400" dirty="0"/>
              <a:t>低了两倍多</a:t>
            </a:r>
            <a:r>
              <a:rPr lang="en-US" altLang="zh-CN" sz="2400" dirty="0"/>
              <a:t>-&gt;</a:t>
            </a:r>
            <a:r>
              <a:rPr lang="zh-CN" altLang="en-US" sz="2400" dirty="0"/>
              <a:t>小物体学习不充分</a:t>
            </a:r>
            <a:r>
              <a:rPr lang="en-US" altLang="zh-CN" sz="2400" dirty="0"/>
              <a:t>-&gt;</a:t>
            </a:r>
            <a:r>
              <a:rPr lang="zh-CN" altLang="en-US" sz="2400" b="1" dirty="0"/>
              <a:t>需加强对小物体的学习</a:t>
            </a:r>
            <a:r>
              <a:rPr lang="zh-CN" altLang="en-US" sz="2400" dirty="0"/>
              <a:t>。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9153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CEB9CFC-3398-4810-B3FB-ECF1427E8C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9758" y="1809596"/>
            <a:ext cx="10363200" cy="392678"/>
          </a:xfrm>
        </p:spPr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通过</a:t>
            </a:r>
            <a:r>
              <a:rPr lang="en-US" altLang="zh-CN" dirty="0" err="1"/>
              <a:t>Anchorfitted</a:t>
            </a:r>
            <a:r>
              <a:rPr lang="en-US" altLang="zh-CN" dirty="0"/>
              <a:t> module(</a:t>
            </a:r>
            <a:r>
              <a:rPr lang="zh-CN" altLang="en-US" dirty="0"/>
              <a:t>红框</a:t>
            </a:r>
            <a:r>
              <a:rPr lang="en-US" altLang="zh-CN" dirty="0"/>
              <a:t>)</a:t>
            </a:r>
            <a:r>
              <a:rPr lang="zh-CN" altLang="en-US" dirty="0"/>
              <a:t>，</a:t>
            </a:r>
            <a:r>
              <a:rPr lang="zh-CN" altLang="en-US" b="1" dirty="0"/>
              <a:t>使没有</a:t>
            </a:r>
            <a:r>
              <a:rPr lang="en-US" altLang="zh-CN" b="1" dirty="0"/>
              <a:t>assign label</a:t>
            </a:r>
            <a:r>
              <a:rPr lang="zh-CN" altLang="en-US" b="1" dirty="0"/>
              <a:t>的</a:t>
            </a:r>
            <a:r>
              <a:rPr lang="en-US" altLang="zh-CN" b="1" dirty="0"/>
              <a:t>anchor</a:t>
            </a:r>
            <a:r>
              <a:rPr lang="zh-CN" altLang="en-US" b="1" dirty="0"/>
              <a:t>更贴合小目标，</a:t>
            </a:r>
            <a:r>
              <a:rPr lang="zh-CN" altLang="en-US" dirty="0"/>
              <a:t>解决由不恰当的</a:t>
            </a:r>
            <a:r>
              <a:rPr lang="en-US" altLang="zh-CN" dirty="0"/>
              <a:t>Anchor</a:t>
            </a:r>
            <a:r>
              <a:rPr lang="zh-CN" altLang="en-US" dirty="0"/>
              <a:t>导致</a:t>
            </a:r>
            <a:r>
              <a:rPr lang="en-US" altLang="zh-CN" dirty="0" err="1"/>
              <a:t>IoU</a:t>
            </a:r>
            <a:r>
              <a:rPr lang="zh-CN" altLang="en-US" dirty="0"/>
              <a:t>过小所以</a:t>
            </a:r>
            <a:r>
              <a:rPr lang="en-US" altLang="zh-CN" dirty="0"/>
              <a:t>Proposal</a:t>
            </a:r>
            <a:r>
              <a:rPr lang="zh-CN" altLang="en-US" dirty="0"/>
              <a:t>丢失的问题。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738117-0056-48D8-93B0-E54BBF01D6E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758" y="2687597"/>
            <a:ext cx="10363200" cy="392676"/>
          </a:xfrm>
        </p:spPr>
        <p:txBody>
          <a:bodyPr/>
          <a:lstStyle/>
          <a:p>
            <a:r>
              <a:rPr lang="en-US" altLang="zh-CN" dirty="0"/>
              <a:t>2. </a:t>
            </a:r>
            <a:r>
              <a:rPr lang="en-US" altLang="zh-CN" dirty="0">
                <a:solidFill>
                  <a:schemeClr val="tx1"/>
                </a:solidFill>
              </a:rPr>
              <a:t>Group </a:t>
            </a:r>
            <a:r>
              <a:rPr lang="en-US" altLang="zh-CN" dirty="0" err="1">
                <a:solidFill>
                  <a:schemeClr val="tx1"/>
                </a:solidFill>
              </a:rPr>
              <a:t>IoU</a:t>
            </a:r>
            <a:r>
              <a:rPr lang="en-US" altLang="zh-CN" dirty="0">
                <a:solidFill>
                  <a:schemeClr val="tx1"/>
                </a:solidFill>
              </a:rPr>
              <a:t> Balance sampling</a:t>
            </a:r>
            <a:r>
              <a:rPr lang="zh-CN" altLang="en-US" dirty="0">
                <a:solidFill>
                  <a:schemeClr val="tx1"/>
                </a:solidFill>
              </a:rPr>
              <a:t>（绿框）能</a:t>
            </a:r>
            <a:r>
              <a:rPr lang="zh-CN" altLang="en-US" b="1" dirty="0"/>
              <a:t>避免简单样本产生的小梯度被难样本产生的大梯度淹没</a:t>
            </a:r>
            <a:r>
              <a:rPr lang="zh-CN" altLang="en-US" dirty="0"/>
              <a:t>，</a:t>
            </a:r>
            <a:r>
              <a:rPr lang="zh-CN" altLang="en-US" b="1" dirty="0"/>
              <a:t>使分类器将获得不同规模的均衡训练本样本</a:t>
            </a:r>
            <a:r>
              <a:rPr lang="zh-CN" altLang="en-US" dirty="0"/>
              <a:t>。</a:t>
            </a:r>
          </a:p>
          <a:p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993A4544-3515-4568-934F-29CB73ECE90A}"/>
              </a:ext>
            </a:extLst>
          </p:cNvPr>
          <p:cNvGrpSpPr/>
          <p:nvPr/>
        </p:nvGrpSpPr>
        <p:grpSpPr>
          <a:xfrm>
            <a:off x="228600" y="3505200"/>
            <a:ext cx="11765642" cy="3260503"/>
            <a:chOff x="350158" y="3445098"/>
            <a:chExt cx="11765642" cy="3260503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D7000EB9-F81A-46E6-B269-71A1A87E593F}"/>
                </a:ext>
              </a:extLst>
            </p:cNvPr>
            <p:cNvSpPr/>
            <p:nvPr/>
          </p:nvSpPr>
          <p:spPr>
            <a:xfrm>
              <a:off x="350158" y="3445098"/>
              <a:ext cx="2311977" cy="179798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AABF59DE-8C15-400D-87CE-973C170CBC2D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>
              <a:off x="2662135" y="4344089"/>
              <a:ext cx="70570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0570F7E1-F0D8-4C87-9672-FEA13C598535}"/>
                </a:ext>
              </a:extLst>
            </p:cNvPr>
            <p:cNvSpPr/>
            <p:nvPr/>
          </p:nvSpPr>
          <p:spPr>
            <a:xfrm>
              <a:off x="5427977" y="5793957"/>
              <a:ext cx="2223771" cy="60616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 err="1">
                  <a:solidFill>
                    <a:schemeClr val="tx1"/>
                  </a:solidFill>
                </a:rPr>
                <a:t>Anchorfitted</a:t>
              </a:r>
              <a:r>
                <a:rPr lang="en-US" altLang="zh-CN" dirty="0">
                  <a:solidFill>
                    <a:schemeClr val="tx1"/>
                  </a:solidFill>
                </a:rPr>
                <a:t> arbiter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2E491AA7-C90D-4BA0-A58F-46ADFEB7905C}"/>
                </a:ext>
              </a:extLst>
            </p:cNvPr>
            <p:cNvSpPr/>
            <p:nvPr/>
          </p:nvSpPr>
          <p:spPr>
            <a:xfrm>
              <a:off x="8371552" y="4129922"/>
              <a:ext cx="3618229" cy="60616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dirty="0">
                  <a:solidFill>
                    <a:schemeClr val="tx1"/>
                  </a:solidFill>
                </a:rPr>
                <a:t>Group </a:t>
              </a:r>
              <a:r>
                <a:rPr lang="en-US" altLang="zh-CN" dirty="0" err="1">
                  <a:solidFill>
                    <a:schemeClr val="tx1"/>
                  </a:solidFill>
                </a:rPr>
                <a:t>IoU</a:t>
              </a:r>
              <a:r>
                <a:rPr lang="en-US" altLang="zh-CN" dirty="0">
                  <a:solidFill>
                    <a:schemeClr val="tx1"/>
                  </a:solidFill>
                </a:rPr>
                <a:t> Balance sampling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93C620C2-050A-4DE2-B303-AC9776FC7C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240" b="19171"/>
            <a:stretch/>
          </p:blipFill>
          <p:spPr>
            <a:xfrm>
              <a:off x="817229" y="3516048"/>
              <a:ext cx="1316371" cy="1656080"/>
            </a:xfrm>
            <a:prstGeom prst="rect">
              <a:avLst/>
            </a:prstGeom>
          </p:spPr>
        </p:pic>
        <p:sp>
          <p:nvSpPr>
            <p:cNvPr id="15" name="流程图: 决策 14">
              <a:extLst>
                <a:ext uri="{FF2B5EF4-FFF2-40B4-BE49-F238E27FC236}">
                  <a16:creationId xmlns:a16="http://schemas.microsoft.com/office/drawing/2014/main" id="{A3DEBA12-635C-43FB-A985-C4CC975AE7CC}"/>
                </a:ext>
              </a:extLst>
            </p:cNvPr>
            <p:cNvSpPr/>
            <p:nvPr/>
          </p:nvSpPr>
          <p:spPr>
            <a:xfrm>
              <a:off x="5182256" y="4130898"/>
              <a:ext cx="2321321" cy="711990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793FC402-1312-485C-848F-2EC057AD4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29000" y="3833319"/>
              <a:ext cx="1390067" cy="1286752"/>
            </a:xfrm>
            <a:prstGeom prst="rect">
              <a:avLst/>
            </a:prstGeom>
          </p:spPr>
        </p:pic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4CD925F3-9CBB-4BDF-959A-37E4031AA887}"/>
                </a:ext>
              </a:extLst>
            </p:cNvPr>
            <p:cNvCxnSpPr>
              <a:cxnSpLocks/>
            </p:cNvCxnSpPr>
            <p:nvPr/>
          </p:nvCxnSpPr>
          <p:spPr>
            <a:xfrm>
              <a:off x="4801237" y="4456955"/>
              <a:ext cx="34925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38A3D91D-13FE-4C24-BF54-06D13804CF13}"/>
                </a:ext>
              </a:extLst>
            </p:cNvPr>
            <p:cNvCxnSpPr>
              <a:cxnSpLocks/>
            </p:cNvCxnSpPr>
            <p:nvPr/>
          </p:nvCxnSpPr>
          <p:spPr>
            <a:xfrm>
              <a:off x="6371746" y="5026926"/>
              <a:ext cx="0" cy="636414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6C6576B-BDB6-4E10-BC16-D4BED2B46906}"/>
                </a:ext>
              </a:extLst>
            </p:cNvPr>
            <p:cNvSpPr txBox="1"/>
            <p:nvPr/>
          </p:nvSpPr>
          <p:spPr>
            <a:xfrm>
              <a:off x="6463187" y="5141502"/>
              <a:ext cx="5640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Y</a:t>
              </a:r>
            </a:p>
          </p:txBody>
        </p: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52DE3A76-A748-40F1-85C2-63C442111B97}"/>
                </a:ext>
              </a:extLst>
            </p:cNvPr>
            <p:cNvCxnSpPr>
              <a:cxnSpLocks/>
            </p:cNvCxnSpPr>
            <p:nvPr/>
          </p:nvCxnSpPr>
          <p:spPr>
            <a:xfrm>
              <a:off x="7582557" y="4502898"/>
              <a:ext cx="463801" cy="90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8D5EE15-6D4E-4FBA-AECB-DD4AF6A7670A}"/>
                </a:ext>
              </a:extLst>
            </p:cNvPr>
            <p:cNvSpPr/>
            <p:nvPr/>
          </p:nvSpPr>
          <p:spPr>
            <a:xfrm>
              <a:off x="3886200" y="5243079"/>
              <a:ext cx="6553196" cy="146252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tx1"/>
                  </a:solidFill>
                  <a:prstDash val="sysDot"/>
                </a:ln>
                <a:solidFill>
                  <a:srgbClr val="FFC000"/>
                </a:solidFill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8C5146BA-4D47-4241-9867-D5E475AFB54A}"/>
                </a:ext>
              </a:extLst>
            </p:cNvPr>
            <p:cNvSpPr/>
            <p:nvPr/>
          </p:nvSpPr>
          <p:spPr>
            <a:xfrm>
              <a:off x="8063863" y="3659099"/>
              <a:ext cx="4051937" cy="1347677"/>
            </a:xfrm>
            <a:prstGeom prst="rect">
              <a:avLst/>
            </a:prstGeom>
            <a:noFill/>
            <a:ln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8691EE4A-F52D-4369-904B-9FA47447CC66}"/>
                </a:ext>
              </a:extLst>
            </p:cNvPr>
            <p:cNvSpPr txBox="1"/>
            <p:nvPr/>
          </p:nvSpPr>
          <p:spPr>
            <a:xfrm>
              <a:off x="4038602" y="5243078"/>
              <a:ext cx="22237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err="1">
                  <a:solidFill>
                    <a:srgbClr val="FF0000"/>
                  </a:solidFill>
                </a:rPr>
                <a:t>Anchorfitted</a:t>
              </a:r>
              <a:r>
                <a:rPr lang="en-US" altLang="zh-CN" dirty="0">
                  <a:solidFill>
                    <a:srgbClr val="FF0000"/>
                  </a:solidFill>
                </a:rPr>
                <a:t> module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82A4BD8F-18F2-4C73-9B76-02D5AC6EC21B}"/>
                </a:ext>
              </a:extLst>
            </p:cNvPr>
            <p:cNvSpPr txBox="1"/>
            <p:nvPr/>
          </p:nvSpPr>
          <p:spPr>
            <a:xfrm>
              <a:off x="8113361" y="3688051"/>
              <a:ext cx="39529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rgbClr val="00B050"/>
                  </a:solidFill>
                </a:rPr>
                <a:t>Group </a:t>
              </a:r>
              <a:r>
                <a:rPr lang="en-US" altLang="zh-CN" dirty="0" err="1">
                  <a:solidFill>
                    <a:srgbClr val="00B050"/>
                  </a:solidFill>
                </a:rPr>
                <a:t>IoU</a:t>
              </a:r>
              <a:r>
                <a:rPr lang="en-US" altLang="zh-CN" dirty="0">
                  <a:solidFill>
                    <a:srgbClr val="00B050"/>
                  </a:solidFill>
                </a:rPr>
                <a:t> Balance sampling module </a:t>
              </a:r>
              <a:endParaRPr lang="zh-CN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47" name="流程图: 决策 46">
              <a:extLst>
                <a:ext uri="{FF2B5EF4-FFF2-40B4-BE49-F238E27FC236}">
                  <a16:creationId xmlns:a16="http://schemas.microsoft.com/office/drawing/2014/main" id="{32D21E9E-838C-48E0-BB12-22F9525BDE1F}"/>
                </a:ext>
              </a:extLst>
            </p:cNvPr>
            <p:cNvSpPr/>
            <p:nvPr/>
          </p:nvSpPr>
          <p:spPr>
            <a:xfrm>
              <a:off x="8410741" y="5873626"/>
              <a:ext cx="1565568" cy="526493"/>
            </a:xfrm>
            <a:prstGeom prst="flowChartDecision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49" name="连接符: 肘形 48">
              <a:extLst>
                <a:ext uri="{FF2B5EF4-FFF2-40B4-BE49-F238E27FC236}">
                  <a16:creationId xmlns:a16="http://schemas.microsoft.com/office/drawing/2014/main" id="{1203FD5D-DE80-4D3F-BA88-6C58C2C9C6D1}"/>
                </a:ext>
              </a:extLst>
            </p:cNvPr>
            <p:cNvCxnSpPr>
              <a:cxnSpLocks/>
              <a:stCxn id="47" idx="0"/>
            </p:cNvCxnSpPr>
            <p:nvPr/>
          </p:nvCxnSpPr>
          <p:spPr>
            <a:xfrm rot="16200000" flipV="1">
              <a:off x="7614468" y="4294569"/>
              <a:ext cx="386517" cy="2771598"/>
            </a:xfrm>
            <a:prstGeom prst="bentConnector2">
              <a:avLst/>
            </a:prstGeom>
            <a:ln w="28575">
              <a:solidFill>
                <a:srgbClr val="4A7EB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箭头连接符 53">
              <a:extLst>
                <a:ext uri="{FF2B5EF4-FFF2-40B4-BE49-F238E27FC236}">
                  <a16:creationId xmlns:a16="http://schemas.microsoft.com/office/drawing/2014/main" id="{FF8B2DC5-A3F7-4197-8CAF-041AD485D2E7}"/>
                </a:ext>
              </a:extLst>
            </p:cNvPr>
            <p:cNvCxnSpPr>
              <a:cxnSpLocks/>
            </p:cNvCxnSpPr>
            <p:nvPr/>
          </p:nvCxnSpPr>
          <p:spPr>
            <a:xfrm>
              <a:off x="7801006" y="6137379"/>
              <a:ext cx="463801" cy="900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D8CEB665-2C85-49C6-AC09-1EA3F1C89ECA}"/>
                </a:ext>
              </a:extLst>
            </p:cNvPr>
            <p:cNvSpPr txBox="1"/>
            <p:nvPr/>
          </p:nvSpPr>
          <p:spPr>
            <a:xfrm>
              <a:off x="9188632" y="5442790"/>
              <a:ext cx="5640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Y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778D7342-0BC0-474B-9C2F-0EDC4A201D5B}"/>
                </a:ext>
              </a:extLst>
            </p:cNvPr>
            <p:cNvSpPr txBox="1"/>
            <p:nvPr/>
          </p:nvSpPr>
          <p:spPr>
            <a:xfrm>
              <a:off x="4857140" y="4188705"/>
              <a:ext cx="31371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Gt in Anchor &amp; </a:t>
              </a:r>
            </a:p>
            <a:p>
              <a:pPr algn="ctr"/>
              <a:r>
                <a:rPr lang="en-US" altLang="zh-CN" sz="1600" dirty="0"/>
                <a:t>GT never assign label?</a:t>
              </a:r>
              <a:endParaRPr lang="zh-CN" altLang="en-US" sz="1600" dirty="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EA651E1D-78A5-48C6-9FBD-8B018A34FCDF}"/>
                </a:ext>
              </a:extLst>
            </p:cNvPr>
            <p:cNvSpPr txBox="1"/>
            <p:nvPr/>
          </p:nvSpPr>
          <p:spPr>
            <a:xfrm>
              <a:off x="7692734" y="5956708"/>
              <a:ext cx="31371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/>
                <a:t>Gt in Anchor?</a:t>
              </a:r>
              <a:endParaRPr lang="zh-CN" altLang="en-US" sz="1600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B92D6D0-426F-4C4F-8221-907137513225}"/>
                </a:ext>
              </a:extLst>
            </p:cNvPr>
            <p:cNvSpPr txBox="1"/>
            <p:nvPr/>
          </p:nvSpPr>
          <p:spPr>
            <a:xfrm>
              <a:off x="10122243" y="5843969"/>
              <a:ext cx="5640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N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FED37C0D-FF5C-4614-A5E2-2F151568B79F}"/>
                </a:ext>
              </a:extLst>
            </p:cNvPr>
            <p:cNvSpPr txBox="1"/>
            <p:nvPr/>
          </p:nvSpPr>
          <p:spPr>
            <a:xfrm>
              <a:off x="7692734" y="4053724"/>
              <a:ext cx="5640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N</a:t>
              </a:r>
            </a:p>
          </p:txBody>
        </p:sp>
      </p:grpSp>
      <p:cxnSp>
        <p:nvCxnSpPr>
          <p:cNvPr id="12" name="连接符: 肘形 11">
            <a:extLst>
              <a:ext uri="{FF2B5EF4-FFF2-40B4-BE49-F238E27FC236}">
                <a16:creationId xmlns:a16="http://schemas.microsoft.com/office/drawing/2014/main" id="{14542AC9-A2E4-441E-B237-A1C9C3560320}"/>
              </a:ext>
            </a:extLst>
          </p:cNvPr>
          <p:cNvCxnSpPr>
            <a:cxnSpLocks/>
            <a:endCxn id="13" idx="2"/>
          </p:cNvCxnSpPr>
          <p:nvPr/>
        </p:nvCxnSpPr>
        <p:spPr>
          <a:xfrm rot="5400000" flipH="1" flipV="1">
            <a:off x="9270759" y="5397738"/>
            <a:ext cx="1389901" cy="186799"/>
          </a:xfrm>
          <a:prstGeom prst="bentConnector3">
            <a:avLst>
              <a:gd name="adj1" fmla="val -43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5094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D209DE6-2CBD-4B17-9DEC-2CDBE4171A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1624" y="1933199"/>
            <a:ext cx="9798776" cy="492124"/>
          </a:xfrm>
        </p:spPr>
        <p:txBody>
          <a:bodyPr/>
          <a:lstStyle/>
          <a:p>
            <a:r>
              <a:rPr lang="en-US" altLang="zh-CN" dirty="0"/>
              <a:t>1. </a:t>
            </a:r>
            <a:r>
              <a:rPr lang="zh-CN" altLang="en-US" b="1" dirty="0"/>
              <a:t>引入一个共识机制</a:t>
            </a:r>
            <a:r>
              <a:rPr lang="zh-CN" altLang="en-US" dirty="0"/>
              <a:t>：如果</a:t>
            </a:r>
            <a:r>
              <a:rPr lang="en-US" altLang="zh-CN" dirty="0"/>
              <a:t>1)</a:t>
            </a:r>
            <a:r>
              <a:rPr lang="en-US" altLang="zh-CN" b="1" dirty="0"/>
              <a:t>GT</a:t>
            </a:r>
            <a:r>
              <a:rPr lang="zh-CN" altLang="en-US" b="1" dirty="0"/>
              <a:t>第一次被赋予正标签</a:t>
            </a:r>
            <a:r>
              <a:rPr lang="zh-CN" altLang="en-US" dirty="0"/>
              <a:t>；</a:t>
            </a:r>
            <a:r>
              <a:rPr lang="en-US" altLang="zh-CN" dirty="0"/>
              <a:t>2)</a:t>
            </a:r>
            <a:r>
              <a:rPr lang="zh-CN" altLang="en-US" dirty="0"/>
              <a:t>且</a:t>
            </a:r>
            <a:r>
              <a:rPr lang="en-US" altLang="zh-CN" b="1" dirty="0"/>
              <a:t>GT</a:t>
            </a:r>
            <a:r>
              <a:rPr lang="zh-CN" altLang="en-US" b="1" dirty="0"/>
              <a:t>在</a:t>
            </a:r>
            <a:r>
              <a:rPr lang="en-US" altLang="zh-CN" b="1" dirty="0"/>
              <a:t>anchor</a:t>
            </a:r>
            <a:r>
              <a:rPr lang="zh-CN" altLang="en-US" b="1" dirty="0"/>
              <a:t>内部</a:t>
            </a:r>
            <a:r>
              <a:rPr lang="zh-CN" altLang="en-US" dirty="0"/>
              <a:t>；则对此</a:t>
            </a:r>
            <a:r>
              <a:rPr lang="en-US" altLang="zh-CN" dirty="0"/>
              <a:t>anchor</a:t>
            </a:r>
            <a:r>
              <a:rPr lang="zh-CN" altLang="en-US" dirty="0"/>
              <a:t>使用</a:t>
            </a:r>
            <a:r>
              <a:rPr lang="en-US" altLang="zh-CN" dirty="0" err="1"/>
              <a:t>Anchorfitted</a:t>
            </a:r>
            <a:r>
              <a:rPr lang="en-US" altLang="zh-CN" dirty="0"/>
              <a:t> module</a:t>
            </a:r>
            <a:r>
              <a:rPr lang="zh-CN" altLang="en-US" dirty="0"/>
              <a:t>。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306E7A-C90B-403F-81F0-8D0B20F43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Anchorfitted</a:t>
            </a:r>
            <a:r>
              <a:rPr lang="en-US" altLang="zh-CN" dirty="0"/>
              <a:t> module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112D53B-1264-4407-A248-19EEA2EAF2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21624" y="3077568"/>
            <a:ext cx="10636976" cy="369331"/>
          </a:xfrm>
        </p:spPr>
        <p:txBody>
          <a:bodyPr/>
          <a:lstStyle/>
          <a:p>
            <a:r>
              <a:rPr lang="en-US" altLang="zh-CN" dirty="0"/>
              <a:t>2. </a:t>
            </a:r>
            <a:r>
              <a:rPr lang="zh-CN" altLang="en-US" b="1" dirty="0"/>
              <a:t>递归</a:t>
            </a:r>
            <a:r>
              <a:rPr lang="zh-CN" altLang="en-US" dirty="0"/>
              <a:t>缩放</a:t>
            </a:r>
            <a:r>
              <a:rPr lang="en-US" altLang="zh-CN" dirty="0"/>
              <a:t>anchor</a:t>
            </a:r>
            <a:r>
              <a:rPr lang="zh-CN" altLang="en-US" dirty="0"/>
              <a:t>的长宽为</a:t>
            </a:r>
            <a:r>
              <a:rPr lang="en-US" altLang="zh-CN" dirty="0"/>
              <a:t>4 / 5</a:t>
            </a:r>
            <a:r>
              <a:rPr lang="zh-CN" altLang="en-US" dirty="0"/>
              <a:t>，</a:t>
            </a:r>
            <a:r>
              <a:rPr lang="zh-CN" altLang="en-US" b="1" dirty="0"/>
              <a:t>直到</a:t>
            </a:r>
            <a:r>
              <a:rPr lang="en-US" altLang="zh-CN" b="1" dirty="0"/>
              <a:t>anchor</a:t>
            </a:r>
            <a:r>
              <a:rPr lang="zh-CN" altLang="en-US" b="1" dirty="0"/>
              <a:t>不再包含</a:t>
            </a:r>
            <a:r>
              <a:rPr lang="en-US" altLang="zh-CN" b="1" dirty="0"/>
              <a:t>GT</a:t>
            </a:r>
            <a:r>
              <a:rPr lang="zh-CN" altLang="en-US" dirty="0"/>
              <a:t>，得到最终的</a:t>
            </a:r>
            <a:r>
              <a:rPr lang="en-US" altLang="zh-CN" dirty="0"/>
              <a:t>anchor</a:t>
            </a:r>
            <a:r>
              <a:rPr lang="zh-CN" altLang="en-US" dirty="0"/>
              <a:t>。</a:t>
            </a:r>
          </a:p>
          <a:p>
            <a:endParaRPr lang="zh-CN" altLang="en-US" dirty="0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7328BB20-0840-4316-BD1A-15F43BFDEF03}"/>
              </a:ext>
            </a:extLst>
          </p:cNvPr>
          <p:cNvSpPr/>
          <p:nvPr/>
        </p:nvSpPr>
        <p:spPr>
          <a:xfrm>
            <a:off x="4208777" y="5907834"/>
            <a:ext cx="2223771" cy="60616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err="1">
                <a:solidFill>
                  <a:schemeClr val="tx1"/>
                </a:solidFill>
              </a:rPr>
              <a:t>Anchorfitted</a:t>
            </a:r>
            <a:r>
              <a:rPr lang="en-US" altLang="zh-CN" dirty="0">
                <a:solidFill>
                  <a:schemeClr val="tx1"/>
                </a:solidFill>
              </a:rPr>
              <a:t> arbiter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88AED217-353F-480B-8661-EABFFE861EC8}"/>
              </a:ext>
            </a:extLst>
          </p:cNvPr>
          <p:cNvSpPr/>
          <p:nvPr/>
        </p:nvSpPr>
        <p:spPr>
          <a:xfrm>
            <a:off x="7152353" y="4053721"/>
            <a:ext cx="3210848" cy="60616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>
                <a:solidFill>
                  <a:schemeClr val="tx1"/>
                </a:solidFill>
              </a:rPr>
              <a:t>Group </a:t>
            </a:r>
            <a:r>
              <a:rPr lang="en-US" altLang="zh-CN" dirty="0" err="1">
                <a:solidFill>
                  <a:schemeClr val="tx1"/>
                </a:solidFill>
              </a:rPr>
              <a:t>IoU</a:t>
            </a:r>
            <a:r>
              <a:rPr lang="en-US" altLang="zh-CN" dirty="0">
                <a:solidFill>
                  <a:schemeClr val="tx1"/>
                </a:solidFill>
              </a:rPr>
              <a:t> Balance sampling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流程图: 决策 34">
            <a:extLst>
              <a:ext uri="{FF2B5EF4-FFF2-40B4-BE49-F238E27FC236}">
                <a16:creationId xmlns:a16="http://schemas.microsoft.com/office/drawing/2014/main" id="{655753AC-53D0-4A2B-AD49-616C9BAB9424}"/>
              </a:ext>
            </a:extLst>
          </p:cNvPr>
          <p:cNvSpPr/>
          <p:nvPr/>
        </p:nvSpPr>
        <p:spPr>
          <a:xfrm>
            <a:off x="3501356" y="4013289"/>
            <a:ext cx="3128044" cy="711990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chemeClr val="tx1"/>
              </a:solidFill>
            </a:endParaRPr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5D9A9CD1-0708-4A6F-91AF-859B65DC09B7}"/>
              </a:ext>
            </a:extLst>
          </p:cNvPr>
          <p:cNvCxnSpPr>
            <a:cxnSpLocks/>
          </p:cNvCxnSpPr>
          <p:nvPr/>
        </p:nvCxnSpPr>
        <p:spPr>
          <a:xfrm>
            <a:off x="5043174" y="4936117"/>
            <a:ext cx="0" cy="9354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E0F2D6D4-3EFF-4BD6-B658-9BE18FA7325F}"/>
              </a:ext>
            </a:extLst>
          </p:cNvPr>
          <p:cNvSpPr txBox="1"/>
          <p:nvPr/>
        </p:nvSpPr>
        <p:spPr>
          <a:xfrm>
            <a:off x="5039648" y="4860809"/>
            <a:ext cx="5640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Y</a:t>
            </a:r>
          </a:p>
        </p:txBody>
      </p: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05D4EC90-4C5A-48F3-9F74-8F007DC96D61}"/>
              </a:ext>
            </a:extLst>
          </p:cNvPr>
          <p:cNvCxnSpPr>
            <a:cxnSpLocks/>
          </p:cNvCxnSpPr>
          <p:nvPr/>
        </p:nvCxnSpPr>
        <p:spPr>
          <a:xfrm>
            <a:off x="6546599" y="4391494"/>
            <a:ext cx="463801" cy="9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>
            <a:extLst>
              <a:ext uri="{FF2B5EF4-FFF2-40B4-BE49-F238E27FC236}">
                <a16:creationId xmlns:a16="http://schemas.microsoft.com/office/drawing/2014/main" id="{197A2FD4-8807-4A68-96E4-14D9C0ADC06E}"/>
              </a:ext>
            </a:extLst>
          </p:cNvPr>
          <p:cNvSpPr/>
          <p:nvPr/>
        </p:nvSpPr>
        <p:spPr>
          <a:xfrm>
            <a:off x="2667000" y="5166878"/>
            <a:ext cx="6553196" cy="146252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tx1"/>
                </a:solidFill>
                <a:prstDash val="sysDot"/>
              </a:ln>
              <a:solidFill>
                <a:srgbClr val="FFC000"/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4DC63E2A-F7DD-4F1A-94A7-EB0339414BBE}"/>
              </a:ext>
            </a:extLst>
          </p:cNvPr>
          <p:cNvSpPr txBox="1"/>
          <p:nvPr/>
        </p:nvSpPr>
        <p:spPr>
          <a:xfrm>
            <a:off x="2819402" y="5166877"/>
            <a:ext cx="2223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rgbClr val="FF0000"/>
                </a:solidFill>
              </a:rPr>
              <a:t>Anchorfitted</a:t>
            </a:r>
            <a:r>
              <a:rPr lang="en-US" altLang="zh-CN" dirty="0">
                <a:solidFill>
                  <a:srgbClr val="FF0000"/>
                </a:solidFill>
              </a:rPr>
              <a:t> module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5" name="流程图: 决策 44">
            <a:extLst>
              <a:ext uri="{FF2B5EF4-FFF2-40B4-BE49-F238E27FC236}">
                <a16:creationId xmlns:a16="http://schemas.microsoft.com/office/drawing/2014/main" id="{B0796A6B-4454-40EC-80F4-94702ED9AD84}"/>
              </a:ext>
            </a:extLst>
          </p:cNvPr>
          <p:cNvSpPr/>
          <p:nvPr/>
        </p:nvSpPr>
        <p:spPr>
          <a:xfrm>
            <a:off x="7191541" y="5987503"/>
            <a:ext cx="1565568" cy="526493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9B2F3487-2C79-4137-8E14-081F6401F8AB}"/>
              </a:ext>
            </a:extLst>
          </p:cNvPr>
          <p:cNvCxnSpPr>
            <a:cxnSpLocks/>
            <a:stCxn id="45" idx="0"/>
          </p:cNvCxnSpPr>
          <p:nvPr/>
        </p:nvCxnSpPr>
        <p:spPr>
          <a:xfrm rot="16200000" flipV="1">
            <a:off x="6385628" y="4398806"/>
            <a:ext cx="460870" cy="2716524"/>
          </a:xfrm>
          <a:prstGeom prst="bentConnector2">
            <a:avLst/>
          </a:prstGeom>
          <a:ln w="28575">
            <a:solidFill>
              <a:srgbClr val="4A7E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2BA2A74D-9B9A-4265-8C72-C5C7B5C20F98}"/>
              </a:ext>
            </a:extLst>
          </p:cNvPr>
          <p:cNvCxnSpPr>
            <a:cxnSpLocks/>
          </p:cNvCxnSpPr>
          <p:nvPr/>
        </p:nvCxnSpPr>
        <p:spPr>
          <a:xfrm>
            <a:off x="6616063" y="6241749"/>
            <a:ext cx="463801" cy="9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787FC607-0205-4452-9215-EE478CBDFCDA}"/>
              </a:ext>
            </a:extLst>
          </p:cNvPr>
          <p:cNvSpPr txBox="1"/>
          <p:nvPr/>
        </p:nvSpPr>
        <p:spPr>
          <a:xfrm>
            <a:off x="7969432" y="5556667"/>
            <a:ext cx="5640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Y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FD610493-2EF8-411C-A743-CA28F0393A34}"/>
              </a:ext>
            </a:extLst>
          </p:cNvPr>
          <p:cNvSpPr txBox="1"/>
          <p:nvPr/>
        </p:nvSpPr>
        <p:spPr>
          <a:xfrm>
            <a:off x="3089934" y="4073686"/>
            <a:ext cx="38994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Gt in Anchor &amp; </a:t>
            </a:r>
          </a:p>
          <a:p>
            <a:pPr algn="ctr"/>
            <a:r>
              <a:rPr lang="en-US" altLang="zh-CN" sz="1600" dirty="0"/>
              <a:t>GT never assign label?</a:t>
            </a:r>
            <a:endParaRPr lang="zh-CN" altLang="en-US" sz="1600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A120A98E-BD86-495F-941C-EF5E805F421A}"/>
              </a:ext>
            </a:extLst>
          </p:cNvPr>
          <p:cNvSpPr txBox="1"/>
          <p:nvPr/>
        </p:nvSpPr>
        <p:spPr>
          <a:xfrm>
            <a:off x="6473534" y="6070585"/>
            <a:ext cx="3137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/>
              <a:t>Gt in Anchor?</a:t>
            </a:r>
            <a:endParaRPr lang="zh-CN" altLang="en-US" sz="1600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070B27C5-D542-49A6-8519-AD62371CF684}"/>
              </a:ext>
            </a:extLst>
          </p:cNvPr>
          <p:cNvSpPr txBox="1"/>
          <p:nvPr/>
        </p:nvSpPr>
        <p:spPr>
          <a:xfrm>
            <a:off x="8903043" y="5767768"/>
            <a:ext cx="5640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3ACC08AD-A4B8-4834-AEF5-086014E3B088}"/>
              </a:ext>
            </a:extLst>
          </p:cNvPr>
          <p:cNvSpPr txBox="1"/>
          <p:nvPr/>
        </p:nvSpPr>
        <p:spPr>
          <a:xfrm>
            <a:off x="6473534" y="3977523"/>
            <a:ext cx="5640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N</a:t>
            </a:r>
          </a:p>
        </p:txBody>
      </p:sp>
      <p:cxnSp>
        <p:nvCxnSpPr>
          <p:cNvPr id="53" name="连接符: 肘形 52">
            <a:extLst>
              <a:ext uri="{FF2B5EF4-FFF2-40B4-BE49-F238E27FC236}">
                <a16:creationId xmlns:a16="http://schemas.microsoft.com/office/drawing/2014/main" id="{9A2FB865-1FF8-459E-AC07-A33B6544E317}"/>
              </a:ext>
            </a:extLst>
          </p:cNvPr>
          <p:cNvCxnSpPr/>
          <p:nvPr/>
        </p:nvCxnSpPr>
        <p:spPr>
          <a:xfrm rot="5400000" flipH="1" flipV="1">
            <a:off x="8066105" y="5350887"/>
            <a:ext cx="1586366" cy="204358"/>
          </a:xfrm>
          <a:prstGeom prst="bentConnector3">
            <a:avLst>
              <a:gd name="adj1" fmla="val 685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1728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4883930-14EA-422D-829A-4C07F058FA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1720" y="2162495"/>
            <a:ext cx="9220200" cy="369332"/>
          </a:xfrm>
        </p:spPr>
        <p:txBody>
          <a:bodyPr/>
          <a:lstStyle/>
          <a:p>
            <a:r>
              <a:rPr lang="en-US" altLang="zh-CN" dirty="0"/>
              <a:t>1 </a:t>
            </a:r>
            <a:r>
              <a:rPr lang="zh-CN" altLang="en-US" dirty="0"/>
              <a:t>将所有</a:t>
            </a:r>
            <a:r>
              <a:rPr lang="en-US" altLang="zh-CN" dirty="0"/>
              <a:t>anchors</a:t>
            </a:r>
            <a:r>
              <a:rPr lang="zh-CN" altLang="en-US" b="1" dirty="0"/>
              <a:t>按其尺度，划分为若干个</a:t>
            </a:r>
            <a:r>
              <a:rPr lang="en-US" altLang="zh-CN" b="1" dirty="0"/>
              <a:t>groups</a:t>
            </a:r>
            <a:r>
              <a:rPr lang="zh-CN" altLang="en-US" b="1" dirty="0"/>
              <a:t>。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BCAD08E-B006-4F0A-B2BC-7E453E255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219200"/>
            <a:ext cx="7772400" cy="492125"/>
          </a:xfrm>
        </p:spPr>
        <p:txBody>
          <a:bodyPr/>
          <a:lstStyle/>
          <a:p>
            <a:r>
              <a:rPr lang="en-US" altLang="zh-CN" dirty="0"/>
              <a:t>Group </a:t>
            </a:r>
            <a:r>
              <a:rPr lang="en-US" altLang="zh-CN" dirty="0" err="1"/>
              <a:t>IoU</a:t>
            </a:r>
            <a:r>
              <a:rPr lang="en-US" altLang="zh-CN" dirty="0"/>
              <a:t> Balance sampling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7D0A388-3A33-45E5-8829-9D1DBD84549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1720" y="2878497"/>
            <a:ext cx="9982200" cy="583766"/>
          </a:xfrm>
        </p:spPr>
        <p:txBody>
          <a:bodyPr/>
          <a:lstStyle/>
          <a:p>
            <a:r>
              <a:rPr lang="en-US" altLang="zh-CN" dirty="0"/>
              <a:t>2. </a:t>
            </a:r>
            <a:r>
              <a:rPr lang="zh-CN" altLang="en-US" dirty="0"/>
              <a:t>对于每个</a:t>
            </a:r>
            <a:r>
              <a:rPr lang="en-US" altLang="zh-CN" dirty="0"/>
              <a:t>group</a:t>
            </a:r>
            <a:r>
              <a:rPr lang="zh-CN" altLang="en-US" dirty="0"/>
              <a:t>，保持正负样本比例为</a:t>
            </a:r>
            <a:r>
              <a:rPr lang="en-US" altLang="zh-CN" dirty="0"/>
              <a:t>3</a:t>
            </a:r>
            <a:r>
              <a:rPr lang="zh-CN" altLang="en-US" dirty="0"/>
              <a:t>：</a:t>
            </a:r>
            <a:r>
              <a:rPr lang="en-US" altLang="zh-CN" dirty="0"/>
              <a:t>1</a:t>
            </a:r>
            <a:r>
              <a:rPr lang="zh-CN" altLang="en-US" dirty="0"/>
              <a:t>，再通过</a:t>
            </a:r>
            <a:r>
              <a:rPr lang="zh-CN" altLang="en-US" b="1" dirty="0"/>
              <a:t>将</a:t>
            </a:r>
            <a:r>
              <a:rPr lang="en-US" altLang="zh-CN" b="1" dirty="0" err="1"/>
              <a:t>IoU</a:t>
            </a:r>
            <a:r>
              <a:rPr lang="zh-CN" altLang="en-US" b="1" dirty="0"/>
              <a:t>的值划分为</a:t>
            </a:r>
            <a:r>
              <a:rPr lang="en-US" altLang="zh-CN" b="1" dirty="0"/>
              <a:t>K</a:t>
            </a:r>
            <a:r>
              <a:rPr lang="zh-CN" altLang="en-US" b="1" dirty="0"/>
              <a:t>个区间。</a:t>
            </a:r>
            <a:endParaRPr lang="zh-CN" altLang="en-US" dirty="0"/>
          </a:p>
        </p:txBody>
      </p:sp>
      <p:sp>
        <p:nvSpPr>
          <p:cNvPr id="5" name="文本占位符 3">
            <a:extLst>
              <a:ext uri="{FF2B5EF4-FFF2-40B4-BE49-F238E27FC236}">
                <a16:creationId xmlns:a16="http://schemas.microsoft.com/office/drawing/2014/main" id="{7D0FC76D-FB14-4B29-8629-1E661DE62CAC}"/>
              </a:ext>
            </a:extLst>
          </p:cNvPr>
          <p:cNvSpPr txBox="1">
            <a:spLocks/>
          </p:cNvSpPr>
          <p:nvPr/>
        </p:nvSpPr>
        <p:spPr>
          <a:xfrm>
            <a:off x="1061720" y="5367496"/>
            <a:ext cx="9682480" cy="367950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kern="0" dirty="0">
                <a:solidFill>
                  <a:sysClr val="windowText" lastClr="000000"/>
                </a:solidFill>
              </a:rPr>
              <a:t>4. </a:t>
            </a:r>
            <a:r>
              <a:rPr lang="zh-CN" altLang="en-US" dirty="0"/>
              <a:t>通过</a:t>
            </a:r>
            <a:r>
              <a:rPr lang="zh-CN" altLang="en-US" b="1" dirty="0"/>
              <a:t>在 </a:t>
            </a:r>
            <a:r>
              <a:rPr lang="en-US" altLang="zh-CN" b="1" dirty="0" err="1"/>
              <a:t>IoU</a:t>
            </a:r>
            <a:r>
              <a:rPr lang="en-US" altLang="zh-CN" b="1" dirty="0"/>
              <a:t> </a:t>
            </a:r>
            <a:r>
              <a:rPr lang="zh-CN" altLang="en-US" b="1" dirty="0"/>
              <a:t>上均匀采样，使 </a:t>
            </a:r>
            <a:r>
              <a:rPr lang="en-US" altLang="zh-CN" b="1" dirty="0"/>
              <a:t>hard negative </a:t>
            </a:r>
            <a:r>
              <a:rPr lang="zh-CN" altLang="en-US" b="1" dirty="0"/>
              <a:t>在 </a:t>
            </a:r>
            <a:r>
              <a:rPr lang="en-US" altLang="zh-CN" b="1" dirty="0" err="1"/>
              <a:t>IoU</a:t>
            </a:r>
            <a:r>
              <a:rPr lang="en-US" altLang="zh-CN" b="1" dirty="0"/>
              <a:t> </a:t>
            </a:r>
            <a:r>
              <a:rPr lang="zh-CN" altLang="en-US" b="1" dirty="0"/>
              <a:t>上均匀分布</a:t>
            </a:r>
            <a:r>
              <a:rPr lang="zh-CN" altLang="en-US" dirty="0"/>
              <a:t>。</a:t>
            </a:r>
            <a:endParaRPr lang="zh-CN" altLang="en-US" kern="0" dirty="0">
              <a:solidFill>
                <a:sysClr val="windowText" lastClr="00000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3570439-4558-45FF-BF75-24CD81B28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878" y="4414459"/>
            <a:ext cx="3091884" cy="964136"/>
          </a:xfrm>
          <a:prstGeom prst="rect">
            <a:avLst/>
          </a:prstGeom>
        </p:spPr>
      </p:pic>
      <p:sp>
        <p:nvSpPr>
          <p:cNvPr id="7" name="文本占位符 3">
            <a:extLst>
              <a:ext uri="{FF2B5EF4-FFF2-40B4-BE49-F238E27FC236}">
                <a16:creationId xmlns:a16="http://schemas.microsoft.com/office/drawing/2014/main" id="{8F435C57-4A4D-44E0-853E-A72800D77321}"/>
              </a:ext>
            </a:extLst>
          </p:cNvPr>
          <p:cNvSpPr txBox="1">
            <a:spLocks/>
          </p:cNvSpPr>
          <p:nvPr/>
        </p:nvSpPr>
        <p:spPr>
          <a:xfrm>
            <a:off x="1061720" y="3902752"/>
            <a:ext cx="9982200" cy="583766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kern="0" dirty="0">
                <a:solidFill>
                  <a:sysClr val="windowText" lastClr="000000"/>
                </a:solidFill>
              </a:rPr>
              <a:t>3. </a:t>
            </a:r>
            <a:r>
              <a:rPr lang="zh-CN" altLang="en-US" b="1" dirty="0"/>
              <a:t>每个区间中采样</a:t>
            </a:r>
            <a:r>
              <a:rPr lang="en-US" altLang="zh-CN" b="1" dirty="0"/>
              <a:t>N</a:t>
            </a:r>
            <a:r>
              <a:rPr lang="zh-CN" altLang="en-US" b="1" dirty="0"/>
              <a:t>个负样本</a:t>
            </a:r>
            <a:r>
              <a:rPr lang="zh-CN" altLang="en-US" dirty="0"/>
              <a:t>，</a:t>
            </a:r>
            <a:r>
              <a:rPr lang="zh-CN" altLang="en-US" b="1" dirty="0"/>
              <a:t>每个区间中的候选采样数为</a:t>
            </a:r>
            <a:r>
              <a:rPr lang="en-US" altLang="zh-CN" b="1" dirty="0"/>
              <a:t>M</a:t>
            </a:r>
            <a:r>
              <a:rPr lang="en-US" altLang="zh-CN" b="1" baseline="-25000" dirty="0"/>
              <a:t>k</a:t>
            </a:r>
            <a:r>
              <a:rPr lang="zh-CN" altLang="en-US" dirty="0"/>
              <a:t>，具体的采样公式为：</a:t>
            </a:r>
            <a:endParaRPr lang="zh-CN" alt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E857E50-547B-4EE8-B57B-EA29812A5FC5}"/>
              </a:ext>
            </a:extLst>
          </p:cNvPr>
          <p:cNvSpPr txBox="1"/>
          <p:nvPr/>
        </p:nvSpPr>
        <p:spPr>
          <a:xfrm>
            <a:off x="7217762" y="4773089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对于每一个</a:t>
            </a:r>
            <a:r>
              <a:rPr lang="en-US" altLang="zh-CN" sz="1600" dirty="0"/>
              <a:t>scale</a:t>
            </a:r>
            <a:r>
              <a:rPr lang="zh-CN" altLang="en-US" sz="1600" dirty="0"/>
              <a:t>，区间中</a:t>
            </a:r>
            <a:r>
              <a:rPr lang="en-US" altLang="zh-CN" sz="1600" dirty="0" err="1"/>
              <a:t>IoU</a:t>
            </a:r>
            <a:r>
              <a:rPr lang="zh-CN" altLang="en-US" sz="1600" dirty="0"/>
              <a:t>值越大，概率越小</a:t>
            </a:r>
          </a:p>
        </p:txBody>
      </p:sp>
    </p:spTree>
    <p:extLst>
      <p:ext uri="{BB962C8B-B14F-4D97-AF65-F5344CB8AC3E}">
        <p14:creationId xmlns:p14="http://schemas.microsoft.com/office/powerpoint/2010/main" val="862910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6E1A3FD-5FC1-49FD-9931-FADAE69214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04900" y="2133600"/>
            <a:ext cx="9982200" cy="399174"/>
          </a:xfrm>
        </p:spPr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以</a:t>
            </a:r>
            <a:r>
              <a:rPr lang="en-US" altLang="zh-CN" dirty="0"/>
              <a:t>ResNet-50 FPN Faster R-CNN</a:t>
            </a:r>
            <a:r>
              <a:rPr lang="zh-CN" altLang="en-US" dirty="0"/>
              <a:t>为</a:t>
            </a:r>
            <a:r>
              <a:rPr lang="en-US" altLang="zh-CN" dirty="0"/>
              <a:t>baseline</a:t>
            </a:r>
            <a:r>
              <a:rPr lang="zh-CN" altLang="en-US" dirty="0"/>
              <a:t>，</a:t>
            </a:r>
            <a:r>
              <a:rPr lang="en-US" altLang="zh-CN" dirty="0">
                <a:solidFill>
                  <a:schemeClr val="tx1"/>
                </a:solidFill>
              </a:rPr>
              <a:t> Group </a:t>
            </a:r>
            <a:r>
              <a:rPr lang="en-US" altLang="zh-CN" dirty="0" err="1">
                <a:solidFill>
                  <a:schemeClr val="tx1"/>
                </a:solidFill>
              </a:rPr>
              <a:t>IoU</a:t>
            </a:r>
            <a:r>
              <a:rPr lang="en-US" altLang="zh-CN" dirty="0">
                <a:solidFill>
                  <a:schemeClr val="tx1"/>
                </a:solidFill>
              </a:rPr>
              <a:t> Balance sampling</a:t>
            </a:r>
            <a:r>
              <a:rPr lang="zh-CN" altLang="en-US" dirty="0"/>
              <a:t>提高</a:t>
            </a:r>
            <a:r>
              <a:rPr lang="en-US" altLang="zh-CN" dirty="0"/>
              <a:t>0.9</a:t>
            </a:r>
            <a:r>
              <a:rPr lang="zh-CN" altLang="en-US" dirty="0"/>
              <a:t>点</a:t>
            </a:r>
            <a:r>
              <a:rPr lang="en-US" altLang="zh-CN" dirty="0"/>
              <a:t>AP</a:t>
            </a:r>
            <a:r>
              <a:rPr lang="zh-CN" altLang="en-US" dirty="0"/>
              <a:t>，证明</a:t>
            </a:r>
            <a:r>
              <a:rPr lang="en-US" altLang="zh-CN" dirty="0"/>
              <a:t>group </a:t>
            </a:r>
            <a:r>
              <a:rPr lang="en-US" altLang="zh-CN" dirty="0" err="1"/>
              <a:t>IoU</a:t>
            </a:r>
            <a:r>
              <a:rPr lang="zh-CN" altLang="en-US" dirty="0"/>
              <a:t>平衡采样的有效性。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1B026D52-0859-4ED6-8934-632C706D1D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542310"/>
              </p:ext>
            </p:extLst>
          </p:nvPr>
        </p:nvGraphicFramePr>
        <p:xfrm>
          <a:off x="1828800" y="3637213"/>
          <a:ext cx="8382001" cy="17171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24200">
                  <a:extLst>
                    <a:ext uri="{9D8B030D-6E8A-4147-A177-3AD203B41FA5}">
                      <a16:colId xmlns:a16="http://schemas.microsoft.com/office/drawing/2014/main" val="660458233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011550151"/>
                    </a:ext>
                  </a:extLst>
                </a:gridCol>
                <a:gridCol w="1361993">
                  <a:extLst>
                    <a:ext uri="{9D8B030D-6E8A-4147-A177-3AD203B41FA5}">
                      <a16:colId xmlns:a16="http://schemas.microsoft.com/office/drawing/2014/main" val="3368605198"/>
                    </a:ext>
                  </a:extLst>
                </a:gridCol>
                <a:gridCol w="1346420">
                  <a:extLst>
                    <a:ext uri="{9D8B030D-6E8A-4147-A177-3AD203B41FA5}">
                      <a16:colId xmlns:a16="http://schemas.microsoft.com/office/drawing/2014/main" val="729548450"/>
                    </a:ext>
                  </a:extLst>
                </a:gridCol>
                <a:gridCol w="1253988">
                  <a:extLst>
                    <a:ext uri="{9D8B030D-6E8A-4147-A177-3AD203B41FA5}">
                      <a16:colId xmlns:a16="http://schemas.microsoft.com/office/drawing/2014/main" val="3543555029"/>
                    </a:ext>
                  </a:extLst>
                </a:gridCol>
              </a:tblGrid>
              <a:tr h="76194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G</a:t>
                      </a:r>
                      <a:r>
                        <a:rPr lang="en-US" altLang="zh-CN" sz="1800" u="none" strike="noStrike" dirty="0">
                          <a:effectLst/>
                        </a:rPr>
                        <a:t>roup </a:t>
                      </a:r>
                      <a:r>
                        <a:rPr lang="en-US" sz="1800" u="none" strike="noStrike" dirty="0" err="1">
                          <a:effectLst/>
                        </a:rPr>
                        <a:t>loU</a:t>
                      </a:r>
                      <a:r>
                        <a:rPr lang="en-US" sz="1800" u="none" strike="noStrike" dirty="0">
                          <a:effectLst/>
                        </a:rPr>
                        <a:t>-balanced Sampling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AP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AP</a:t>
                      </a:r>
                      <a:r>
                        <a:rPr lang="en-US" sz="1800" u="none" strike="noStrike" baseline="-25000">
                          <a:effectLst/>
                        </a:rPr>
                        <a:t>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APm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APl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extLst>
                  <a:ext uri="{0D108BD9-81ED-4DB2-BD59-A6C34878D82A}">
                    <a16:rowId xmlns:a16="http://schemas.microsoft.com/office/drawing/2014/main" val="2189477336"/>
                  </a:ext>
                </a:extLst>
              </a:tr>
              <a:tr h="477616"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 dirty="0">
                          <a:effectLst/>
                        </a:rPr>
                        <a:t>35.9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21.2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39.5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46.4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extLst>
                  <a:ext uri="{0D108BD9-81ED-4DB2-BD59-A6C34878D82A}">
                    <a16:rowId xmlns:a16="http://schemas.microsoft.com/office/drawing/2014/main" val="1443069269"/>
                  </a:ext>
                </a:extLst>
              </a:tr>
              <a:tr h="477616"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>
                          <a:effectLst/>
                        </a:rPr>
                        <a:t>√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 dirty="0">
                          <a:effectLst/>
                        </a:rPr>
                        <a:t>36.8(+0.9)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b="1" u="none" strike="noStrike" dirty="0">
                          <a:effectLst/>
                        </a:rPr>
                        <a:t>22.3(+1.1)</a:t>
                      </a:r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40.3(+0.8)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46.7(+0.3)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15407" marR="15407" marT="15407" marB="0" anchor="ctr"/>
                </a:tc>
                <a:extLst>
                  <a:ext uri="{0D108BD9-81ED-4DB2-BD59-A6C34878D82A}">
                    <a16:rowId xmlns:a16="http://schemas.microsoft.com/office/drawing/2014/main" val="28485690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2102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B06A649-03C6-409F-8C75-758184903E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8700" y="1980463"/>
            <a:ext cx="10134600" cy="539607"/>
          </a:xfrm>
        </p:spPr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以</a:t>
            </a:r>
            <a:r>
              <a:rPr lang="en-US" altLang="zh-CN" b="1" dirty="0">
                <a:solidFill>
                  <a:schemeClr val="dk1"/>
                </a:solidFill>
              </a:rPr>
              <a:t>Res-50-FPN</a:t>
            </a:r>
            <a:r>
              <a:rPr lang="zh-CN" altLang="en-US" dirty="0"/>
              <a:t>为</a:t>
            </a:r>
            <a:r>
              <a:rPr lang="en-US" altLang="zh-CN" dirty="0"/>
              <a:t>backbone</a:t>
            </a:r>
            <a:r>
              <a:rPr lang="zh-CN" altLang="en-US" dirty="0"/>
              <a:t>，在小物体上的提升较大，较</a:t>
            </a:r>
            <a:r>
              <a:rPr lang="en-US" altLang="zh-CN" dirty="0">
                <a:solidFill>
                  <a:schemeClr val="dk1"/>
                </a:solidFill>
              </a:rPr>
              <a:t>Faster R-CNN</a:t>
            </a:r>
            <a:r>
              <a:rPr lang="zh-CN" altLang="en-US" dirty="0"/>
              <a:t>提高</a:t>
            </a:r>
            <a:r>
              <a:rPr lang="en-US" altLang="zh-CN" b="1" dirty="0"/>
              <a:t>1.5</a:t>
            </a:r>
            <a:r>
              <a:rPr lang="zh-CN" altLang="en-US" dirty="0"/>
              <a:t>个</a:t>
            </a:r>
            <a:r>
              <a:rPr lang="en-US" altLang="zh-CN" dirty="0"/>
              <a:t>AP</a:t>
            </a:r>
            <a:r>
              <a:rPr lang="zh-CN" altLang="en-US" dirty="0"/>
              <a:t>；</a:t>
            </a:r>
            <a:r>
              <a:rPr lang="en-US" altLang="zh-CN" dirty="0" err="1"/>
              <a:t>mAP</a:t>
            </a:r>
            <a:r>
              <a:rPr lang="zh-CN" altLang="en-US" dirty="0"/>
              <a:t>提高</a:t>
            </a:r>
            <a:r>
              <a:rPr lang="en-US" altLang="zh-CN" dirty="0"/>
              <a:t>0.9</a:t>
            </a:r>
            <a:r>
              <a:rPr lang="zh-CN" altLang="en-US" dirty="0"/>
              <a:t>。</a:t>
            </a:r>
            <a:r>
              <a:rPr lang="en-US" altLang="zh-CN" dirty="0"/>
              <a:t> </a:t>
            </a:r>
            <a:endParaRPr lang="zh-CN" altLang="en-US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879916EE-5987-4045-B208-278E858094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4464304"/>
              </p:ext>
            </p:extLst>
          </p:nvPr>
        </p:nvGraphicFramePr>
        <p:xfrm>
          <a:off x="1930399" y="3429000"/>
          <a:ext cx="8331202" cy="150442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30402">
                  <a:extLst>
                    <a:ext uri="{9D8B030D-6E8A-4147-A177-3AD203B41FA5}">
                      <a16:colId xmlns:a16="http://schemas.microsoft.com/office/drawing/2014/main" val="28144270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223030274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57453544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203090509"/>
                    </a:ext>
                  </a:extLst>
                </a:gridCol>
                <a:gridCol w="1274568">
                  <a:extLst>
                    <a:ext uri="{9D8B030D-6E8A-4147-A177-3AD203B41FA5}">
                      <a16:colId xmlns:a16="http://schemas.microsoft.com/office/drawing/2014/main" val="4205640437"/>
                    </a:ext>
                  </a:extLst>
                </a:gridCol>
                <a:gridCol w="1011432">
                  <a:extLst>
                    <a:ext uri="{9D8B030D-6E8A-4147-A177-3AD203B41FA5}">
                      <a16:colId xmlns:a16="http://schemas.microsoft.com/office/drawing/2014/main" val="3330809514"/>
                    </a:ext>
                  </a:extLst>
                </a:gridCol>
              </a:tblGrid>
              <a:tr h="54329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baseline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backbone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APs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APm</a:t>
                      </a:r>
                      <a:endParaRPr lang="en-US" sz="18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APl</a:t>
                      </a:r>
                      <a:endParaRPr lang="en-US" sz="18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03328579"/>
                  </a:ext>
                </a:extLst>
              </a:tr>
              <a:tr h="4628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Faster R-CNN(baseline)</a:t>
                      </a:r>
                    </a:p>
                  </a:txBody>
                  <a:tcPr marL="6350" marR="6350" marT="635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Res-50-FPN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36.7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39.9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48.1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81783515"/>
                  </a:ext>
                </a:extLst>
              </a:tr>
              <a:tr h="4061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Anchorfitted</a:t>
                      </a:r>
                      <a:endParaRPr lang="en-US" sz="18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37.5(+0.9)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22.6(+1.5)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40.2(+0.3)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48.7(+0.6)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34958151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3D4411C7-7366-4976-AF6F-07E988AD9E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884256"/>
              </p:ext>
            </p:extLst>
          </p:nvPr>
        </p:nvGraphicFramePr>
        <p:xfrm>
          <a:off x="1965959" y="5101084"/>
          <a:ext cx="8295641" cy="160020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48841">
                  <a:extLst>
                    <a:ext uri="{9D8B030D-6E8A-4147-A177-3AD203B41FA5}">
                      <a16:colId xmlns:a16="http://schemas.microsoft.com/office/drawing/2014/main" val="1918438913"/>
                    </a:ext>
                  </a:extLst>
                </a:gridCol>
                <a:gridCol w="1427612">
                  <a:extLst>
                    <a:ext uri="{9D8B030D-6E8A-4147-A177-3AD203B41FA5}">
                      <a16:colId xmlns:a16="http://schemas.microsoft.com/office/drawing/2014/main" val="1992066367"/>
                    </a:ext>
                  </a:extLst>
                </a:gridCol>
                <a:gridCol w="1286509">
                  <a:extLst>
                    <a:ext uri="{9D8B030D-6E8A-4147-A177-3AD203B41FA5}">
                      <a16:colId xmlns:a16="http://schemas.microsoft.com/office/drawing/2014/main" val="3186628039"/>
                    </a:ext>
                  </a:extLst>
                </a:gridCol>
                <a:gridCol w="1144227">
                  <a:extLst>
                    <a:ext uri="{9D8B030D-6E8A-4147-A177-3AD203B41FA5}">
                      <a16:colId xmlns:a16="http://schemas.microsoft.com/office/drawing/2014/main" val="954205267"/>
                    </a:ext>
                  </a:extLst>
                </a:gridCol>
                <a:gridCol w="1072712">
                  <a:extLst>
                    <a:ext uri="{9D8B030D-6E8A-4147-A177-3AD203B41FA5}">
                      <a16:colId xmlns:a16="http://schemas.microsoft.com/office/drawing/2014/main" val="826655608"/>
                    </a:ext>
                  </a:extLst>
                </a:gridCol>
                <a:gridCol w="1215740">
                  <a:extLst>
                    <a:ext uri="{9D8B030D-6E8A-4147-A177-3AD203B41FA5}">
                      <a16:colId xmlns:a16="http://schemas.microsoft.com/office/drawing/2014/main" val="479637188"/>
                    </a:ext>
                  </a:extLst>
                </a:gridCol>
              </a:tblGrid>
              <a:tr h="54052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baseline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backbone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Schoolbook" panose="020406040505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AP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APs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Schoolbook" panose="020406040505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AP</a:t>
                      </a:r>
                      <a:r>
                        <a:rPr lang="en-US" sz="1800" u="none" strike="noStrike" baseline="-25000" dirty="0" err="1">
                          <a:effectLst/>
                        </a:rPr>
                        <a:t>m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APl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entury Schoolbook" panose="020406040505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98996705"/>
                  </a:ext>
                </a:extLst>
              </a:tr>
              <a:tr h="5646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RetinaNet</a:t>
                      </a:r>
                      <a:r>
                        <a:rPr lang="en-US" sz="18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(baseline</a:t>
                      </a:r>
                      <a:r>
                        <a:rPr lang="en-US" sz="1800" u="none" strike="noStrike" dirty="0">
                          <a:effectLst/>
                        </a:rPr>
                        <a:t>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Res-101-FPN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39.1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22.6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42.9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51.4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95582175"/>
                  </a:ext>
                </a:extLst>
              </a:tr>
              <a:tr h="495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Anchorfitted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u="none" strike="noStrike" dirty="0">
                          <a:effectLst/>
                        </a:rPr>
                        <a:t>40.2(+1.1)</a:t>
                      </a:r>
                      <a:endParaRPr lang="en-US" altLang="zh-CN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u="none" strike="noStrike" dirty="0">
                          <a:effectLst/>
                        </a:rPr>
                        <a:t>24.3(+1.7)</a:t>
                      </a:r>
                      <a:endParaRPr lang="en-US" altLang="zh-CN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43.2(+0.3)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u="none" strike="noStrike" dirty="0">
                          <a:effectLst/>
                        </a:rPr>
                        <a:t>51.7(+0.3)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9147511"/>
                  </a:ext>
                </a:extLst>
              </a:tr>
            </a:tbl>
          </a:graphicData>
        </a:graphic>
      </p:graphicFrame>
      <p:sp>
        <p:nvSpPr>
          <p:cNvPr id="5" name="文本占位符 1">
            <a:extLst>
              <a:ext uri="{FF2B5EF4-FFF2-40B4-BE49-F238E27FC236}">
                <a16:creationId xmlns:a16="http://schemas.microsoft.com/office/drawing/2014/main" id="{7B39DA4C-6F44-4CA6-92C7-F31DE0EDA67B}"/>
              </a:ext>
            </a:extLst>
          </p:cNvPr>
          <p:cNvSpPr txBox="1">
            <a:spLocks/>
          </p:cNvSpPr>
          <p:nvPr/>
        </p:nvSpPr>
        <p:spPr>
          <a:xfrm>
            <a:off x="1028700" y="2868665"/>
            <a:ext cx="10325100" cy="392678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kern="0" dirty="0">
                <a:solidFill>
                  <a:sysClr val="windowText" lastClr="000000"/>
                </a:solidFill>
              </a:rPr>
              <a:t>2. 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以</a:t>
            </a:r>
            <a:r>
              <a:rPr lang="en-US" altLang="zh-CN" b="1" kern="0" dirty="0">
                <a:solidFill>
                  <a:schemeClr val="dk1"/>
                </a:solidFill>
              </a:rPr>
              <a:t>Res-101-FPN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为</a:t>
            </a:r>
            <a:r>
              <a:rPr lang="en-US" altLang="zh-CN" kern="0" dirty="0">
                <a:solidFill>
                  <a:sysClr val="windowText" lastClr="000000"/>
                </a:solidFill>
              </a:rPr>
              <a:t>backbone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，较</a:t>
            </a:r>
            <a:r>
              <a:rPr lang="en-US" altLang="zh-CN" dirty="0" err="1">
                <a:solidFill>
                  <a:schemeClr val="dk1"/>
                </a:solidFill>
              </a:rPr>
              <a:t>RetinaNet</a:t>
            </a:r>
            <a:r>
              <a:rPr lang="zh-CN" altLang="en-US" b="1" kern="0" dirty="0">
                <a:solidFill>
                  <a:sysClr val="windowText" lastClr="000000"/>
                </a:solidFill>
              </a:rPr>
              <a:t>在小物体上提升</a:t>
            </a:r>
            <a:r>
              <a:rPr lang="en-US" altLang="zh-CN" b="1" kern="0" dirty="0">
                <a:solidFill>
                  <a:sysClr val="windowText" lastClr="000000"/>
                </a:solidFill>
              </a:rPr>
              <a:t>1.7</a:t>
            </a:r>
            <a:r>
              <a:rPr lang="zh-CN" altLang="en-US" b="1" kern="0" dirty="0">
                <a:solidFill>
                  <a:sysClr val="windowText" lastClr="000000"/>
                </a:solidFill>
              </a:rPr>
              <a:t>个</a:t>
            </a:r>
            <a:r>
              <a:rPr lang="en-US" altLang="zh-CN" b="1" kern="0" dirty="0">
                <a:solidFill>
                  <a:sysClr val="windowText" lastClr="000000"/>
                </a:solidFill>
              </a:rPr>
              <a:t>APs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162342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C1BAB34-A1EF-4232-95F1-A60434CD84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895600" y="2971800"/>
            <a:ext cx="6068662" cy="581799"/>
          </a:xfrm>
        </p:spPr>
        <p:txBody>
          <a:bodyPr/>
          <a:lstStyle/>
          <a:p>
            <a:pPr algn="ctr"/>
            <a:r>
              <a:rPr lang="zh-CN" altLang="en-US" dirty="0"/>
              <a:t>基于能量福利函数</a:t>
            </a:r>
            <a:endParaRPr lang="en-US" altLang="zh-CN" dirty="0"/>
          </a:p>
          <a:p>
            <a:pPr marL="0" indent="0" algn="ctr">
              <a:buNone/>
            </a:pPr>
            <a:r>
              <a:rPr lang="zh-CN" altLang="en-US" dirty="0"/>
              <a:t>的传感网络节能路由算法</a:t>
            </a:r>
          </a:p>
        </p:txBody>
      </p:sp>
    </p:spTree>
    <p:extLst>
      <p:ext uri="{BB962C8B-B14F-4D97-AF65-F5344CB8AC3E}">
        <p14:creationId xmlns:p14="http://schemas.microsoft.com/office/powerpoint/2010/main" val="116752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A44640B-47AC-48CE-B18E-77937DF586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1759595"/>
            <a:ext cx="10820400" cy="437827"/>
          </a:xfrm>
        </p:spPr>
        <p:txBody>
          <a:bodyPr/>
          <a:lstStyle/>
          <a:p>
            <a:r>
              <a:rPr lang="zh-CN" altLang="en-US" dirty="0"/>
              <a:t>我是</a:t>
            </a:r>
            <a:r>
              <a:rPr lang="zh-CN" altLang="en-US" b="1" dirty="0"/>
              <a:t>阳家勋</a:t>
            </a:r>
            <a:r>
              <a:rPr lang="zh-CN" altLang="en-US" dirty="0"/>
              <a:t>，</a:t>
            </a:r>
            <a:r>
              <a:rPr lang="en-US" altLang="zh-CN" dirty="0"/>
              <a:t>2017</a:t>
            </a:r>
            <a:r>
              <a:rPr lang="zh-CN" altLang="en-US" dirty="0"/>
              <a:t>级南昌大学软件工程系综合成绩</a:t>
            </a:r>
            <a:r>
              <a:rPr lang="zh-CN" altLang="en-US" b="1" dirty="0"/>
              <a:t>年级排名</a:t>
            </a:r>
            <a:r>
              <a:rPr lang="en-US" altLang="zh-CN" b="1" dirty="0"/>
              <a:t>1/404(</a:t>
            </a:r>
            <a:r>
              <a:rPr lang="zh-CN" altLang="en-US" b="1" dirty="0"/>
              <a:t>前</a:t>
            </a:r>
            <a:r>
              <a:rPr lang="en-US" altLang="zh-CN" b="1" dirty="0"/>
              <a:t>0.2%)</a:t>
            </a:r>
          </a:p>
          <a:p>
            <a:r>
              <a:rPr lang="en-US" altLang="zh-CN" dirty="0"/>
              <a:t>GPA</a:t>
            </a:r>
            <a:r>
              <a:rPr lang="zh-CN" altLang="en-US" dirty="0"/>
              <a:t>：</a:t>
            </a:r>
            <a:r>
              <a:rPr lang="en-US" altLang="zh-CN" b="1" dirty="0"/>
              <a:t>3.67/4.0</a:t>
            </a:r>
            <a:r>
              <a:rPr lang="zh-CN" altLang="en-US" dirty="0"/>
              <a:t>，累计</a:t>
            </a:r>
            <a:r>
              <a:rPr lang="en-US" altLang="zh-CN" b="1" dirty="0"/>
              <a:t>26</a:t>
            </a:r>
            <a:r>
              <a:rPr lang="zh-CN" altLang="en-US" b="1" dirty="0"/>
              <a:t>门</a:t>
            </a:r>
            <a:r>
              <a:rPr lang="zh-CN" altLang="en-US" dirty="0"/>
              <a:t>课程考核</a:t>
            </a:r>
            <a:r>
              <a:rPr lang="en-US" altLang="zh-CN" dirty="0"/>
              <a:t>90</a:t>
            </a:r>
            <a:r>
              <a:rPr lang="zh-CN" altLang="en-US" dirty="0"/>
              <a:t>分以上，其中高等数学</a:t>
            </a:r>
            <a:r>
              <a:rPr lang="en-US" altLang="zh-CN" dirty="0"/>
              <a:t>96</a:t>
            </a:r>
            <a:r>
              <a:rPr lang="zh-CN" altLang="en-US" dirty="0"/>
              <a:t>分，学术英语</a:t>
            </a:r>
            <a:r>
              <a:rPr lang="en-US" altLang="zh-CN" dirty="0"/>
              <a:t>93</a:t>
            </a:r>
            <a:r>
              <a:rPr lang="zh-CN" altLang="en-US" dirty="0"/>
              <a:t>分，</a:t>
            </a:r>
            <a:r>
              <a:rPr lang="en-US" altLang="zh-CN" dirty="0"/>
              <a:t>C</a:t>
            </a:r>
            <a:r>
              <a:rPr lang="zh-CN" altLang="en-US" dirty="0"/>
              <a:t>语言程序设计</a:t>
            </a:r>
            <a:r>
              <a:rPr lang="en-US" altLang="zh-CN" dirty="0"/>
              <a:t>97</a:t>
            </a:r>
            <a:r>
              <a:rPr lang="zh-CN" altLang="en-US" dirty="0"/>
              <a:t>分。 </a:t>
            </a:r>
          </a:p>
          <a:p>
            <a:r>
              <a:rPr lang="en-US" altLang="zh-CN" dirty="0"/>
              <a:t>CET-6</a:t>
            </a:r>
            <a:r>
              <a:rPr lang="zh-CN" altLang="en-US" dirty="0"/>
              <a:t>：</a:t>
            </a:r>
            <a:r>
              <a:rPr lang="en-US" altLang="zh-CN" dirty="0"/>
              <a:t>481</a:t>
            </a:r>
            <a:r>
              <a:rPr lang="zh-CN" altLang="en-US" dirty="0"/>
              <a:t>分。 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60028F2-F6C1-412F-A2F6-C77E1C52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自我介绍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C0FA4B-9B0F-4F82-B572-A04B975148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39206" y="3975958"/>
            <a:ext cx="5705194" cy="437827"/>
          </a:xfrm>
        </p:spPr>
        <p:txBody>
          <a:bodyPr/>
          <a:lstStyle/>
          <a:p>
            <a:r>
              <a:rPr lang="zh-CN" altLang="en-US" b="1" dirty="0"/>
              <a:t>我的本科研究经历是小目标检测</a:t>
            </a:r>
            <a:r>
              <a:rPr lang="zh-CN" altLang="en-US" dirty="0"/>
              <a:t>方向；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对这个领域有过较深的调研。</a:t>
            </a:r>
          </a:p>
        </p:txBody>
      </p:sp>
      <p:sp>
        <p:nvSpPr>
          <p:cNvPr id="5" name="文本占位符 3">
            <a:extLst>
              <a:ext uri="{FF2B5EF4-FFF2-40B4-BE49-F238E27FC236}">
                <a16:creationId xmlns:a16="http://schemas.microsoft.com/office/drawing/2014/main" id="{0ACC3D6D-F784-4EE6-B43B-EC267DB6A1FA}"/>
              </a:ext>
            </a:extLst>
          </p:cNvPr>
          <p:cNvSpPr txBox="1">
            <a:spLocks/>
          </p:cNvSpPr>
          <p:nvPr/>
        </p:nvSpPr>
        <p:spPr>
          <a:xfrm>
            <a:off x="6659526" y="4901204"/>
            <a:ext cx="5532474" cy="457200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kern="0" dirty="0">
                <a:solidFill>
                  <a:sysClr val="windowText" lastClr="000000"/>
                </a:solidFill>
              </a:rPr>
              <a:t>使用过</a:t>
            </a:r>
            <a:r>
              <a:rPr lang="en-US" altLang="zh-CN" b="1" kern="0" dirty="0" err="1">
                <a:solidFill>
                  <a:sysClr val="windowText" lastClr="000000"/>
                </a:solidFill>
              </a:rPr>
              <a:t>mmdetection</a:t>
            </a:r>
            <a:r>
              <a:rPr lang="zh-CN" altLang="en-US" b="1" kern="0" dirty="0">
                <a:solidFill>
                  <a:sysClr val="windowText" lastClr="000000"/>
                </a:solidFill>
              </a:rPr>
              <a:t>工具箱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，</a:t>
            </a:r>
            <a:r>
              <a:rPr lang="en-US" altLang="zh-CN" kern="0" dirty="0">
                <a:solidFill>
                  <a:sysClr val="windowText" lastClr="000000"/>
                </a:solidFill>
              </a:rPr>
              <a:t> follow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了一些</a:t>
            </a:r>
            <a:r>
              <a:rPr lang="en-US" altLang="zh-CN" kern="0" dirty="0">
                <a:solidFill>
                  <a:sysClr val="windowText" lastClr="000000"/>
                </a:solidFill>
              </a:rPr>
              <a:t>one-stage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、</a:t>
            </a:r>
            <a:r>
              <a:rPr lang="en-US" altLang="zh-CN" kern="0" dirty="0">
                <a:solidFill>
                  <a:sysClr val="windowText" lastClr="000000"/>
                </a:solidFill>
              </a:rPr>
              <a:t>two stage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；</a:t>
            </a:r>
            <a:r>
              <a:rPr lang="en-US" altLang="zh-CN" kern="0" dirty="0">
                <a:solidFill>
                  <a:sysClr val="windowText" lastClr="000000"/>
                </a:solidFill>
              </a:rPr>
              <a:t>anchor based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、</a:t>
            </a:r>
            <a:r>
              <a:rPr lang="en-US" altLang="zh-CN" kern="0" dirty="0">
                <a:solidFill>
                  <a:sysClr val="windowText" lastClr="000000"/>
                </a:solidFill>
              </a:rPr>
              <a:t>anchor free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模型。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EEC2596-6846-4BC7-990F-9837F0FB1F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420656"/>
            <a:ext cx="2020794" cy="282774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C6B1B04-26D9-41E2-AC5A-CAEA516660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806" y="3554008"/>
            <a:ext cx="2020794" cy="2694392"/>
          </a:xfrm>
          <a:prstGeom prst="rect">
            <a:avLst/>
          </a:prstGeom>
        </p:spPr>
      </p:pic>
      <p:sp>
        <p:nvSpPr>
          <p:cNvPr id="11" name="文本占位符 3">
            <a:extLst>
              <a:ext uri="{FF2B5EF4-FFF2-40B4-BE49-F238E27FC236}">
                <a16:creationId xmlns:a16="http://schemas.microsoft.com/office/drawing/2014/main" id="{8C08555E-575E-4FF4-8110-75A4E8FEBF85}"/>
              </a:ext>
            </a:extLst>
          </p:cNvPr>
          <p:cNvSpPr txBox="1">
            <a:spLocks/>
          </p:cNvSpPr>
          <p:nvPr/>
        </p:nvSpPr>
        <p:spPr>
          <a:xfrm>
            <a:off x="6639206" y="3306035"/>
            <a:ext cx="5257800" cy="457200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kern="0" dirty="0">
                <a:solidFill>
                  <a:sysClr val="windowText" lastClr="000000"/>
                </a:solidFill>
              </a:rPr>
              <a:t>江西省</a:t>
            </a:r>
            <a:r>
              <a:rPr lang="zh-CN" altLang="en-US" b="1" kern="0" dirty="0">
                <a:solidFill>
                  <a:sysClr val="windowText" lastClr="000000"/>
                </a:solidFill>
              </a:rPr>
              <a:t>智慧城市</a:t>
            </a:r>
            <a:r>
              <a:rPr lang="zh-CN" altLang="en-US" kern="0" dirty="0">
                <a:solidFill>
                  <a:sysClr val="windowText" lastClr="000000"/>
                </a:solidFill>
              </a:rPr>
              <a:t>重点实验室。</a:t>
            </a:r>
          </a:p>
        </p:txBody>
      </p:sp>
    </p:spTree>
    <p:extLst>
      <p:ext uri="{BB962C8B-B14F-4D97-AF65-F5344CB8AC3E}">
        <p14:creationId xmlns:p14="http://schemas.microsoft.com/office/powerpoint/2010/main" val="5429578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86C9930-0BB0-4633-8227-8FBB80F5D9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562105"/>
            <a:ext cx="9220200" cy="369332"/>
          </a:xfrm>
        </p:spPr>
        <p:txBody>
          <a:bodyPr/>
          <a:lstStyle/>
          <a:p>
            <a:r>
              <a:rPr lang="zh-CN" altLang="en-US" dirty="0"/>
              <a:t>提出一种</a:t>
            </a:r>
            <a:r>
              <a:rPr lang="zh-CN" altLang="en-US" b="1" dirty="0"/>
              <a:t>基于能量福利函数的传感网络节能路由算法</a:t>
            </a:r>
            <a:r>
              <a:rPr lang="zh-CN" altLang="en-US" dirty="0"/>
              <a:t>。对选择临时簇头时的阈值进行优化；使用能量代价开销公式</a:t>
            </a:r>
            <a:r>
              <a:rPr lang="zh-CN" altLang="en-US" b="1" dirty="0"/>
              <a:t>确定簇成员与最终簇头</a:t>
            </a:r>
            <a:r>
              <a:rPr lang="zh-CN" altLang="en-US" dirty="0"/>
              <a:t>。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F445955-4971-4F5C-810F-593DBE41B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36040"/>
            <a:ext cx="8153400" cy="369332"/>
          </a:xfrm>
        </p:spPr>
        <p:txBody>
          <a:bodyPr/>
          <a:lstStyle/>
          <a:p>
            <a:r>
              <a:rPr lang="zh-CN" altLang="en-US" dirty="0"/>
              <a:t>基于能量福利函数的传感网络节能路由算法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4CB315-F3BA-4234-B050-191F6D0C3E0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71880" y="3842913"/>
            <a:ext cx="9220200" cy="369332"/>
          </a:xfrm>
        </p:spPr>
        <p:txBody>
          <a:bodyPr/>
          <a:lstStyle/>
          <a:p>
            <a:r>
              <a:rPr lang="zh-CN" altLang="en-US" dirty="0"/>
              <a:t>簇间路由阶段，采用</a:t>
            </a:r>
            <a:r>
              <a:rPr lang="zh-CN" altLang="en-US" b="1" dirty="0"/>
              <a:t>单跳与多跳结合</a:t>
            </a:r>
            <a:r>
              <a:rPr lang="zh-CN" altLang="en-US" dirty="0"/>
              <a:t>方式，综合考虑多种因素来选择中继节点。</a:t>
            </a:r>
          </a:p>
          <a:p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F2A890DF-9E5A-457D-BBC1-BC7FFC8FE2DF}"/>
              </a:ext>
            </a:extLst>
          </p:cNvPr>
          <p:cNvGrpSpPr/>
          <p:nvPr/>
        </p:nvGrpSpPr>
        <p:grpSpPr>
          <a:xfrm>
            <a:off x="2462241" y="4800600"/>
            <a:ext cx="8437621" cy="1962283"/>
            <a:chOff x="-2076509" y="4191000"/>
            <a:chExt cx="11753909" cy="2733531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C3DB39E-B8A2-425A-A00F-915CAD03F7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774"/>
            <a:stretch/>
          </p:blipFill>
          <p:spPr>
            <a:xfrm>
              <a:off x="2667000" y="4191000"/>
              <a:ext cx="7010400" cy="2473424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88CACF8-00F2-49C1-A1CE-32C2C0D10232}"/>
                </a:ext>
              </a:extLst>
            </p:cNvPr>
            <p:cNvSpPr txBox="1"/>
            <p:nvPr/>
          </p:nvSpPr>
          <p:spPr>
            <a:xfrm>
              <a:off x="7620000" y="6553200"/>
              <a:ext cx="8728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多跳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37346FC-C38E-4F8D-B87F-96F0992DE7C4}"/>
                </a:ext>
              </a:extLst>
            </p:cNvPr>
            <p:cNvSpPr txBox="1"/>
            <p:nvPr/>
          </p:nvSpPr>
          <p:spPr>
            <a:xfrm>
              <a:off x="3854609" y="6519446"/>
              <a:ext cx="8728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单跳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30B853F-96AF-427F-91E1-0AA2D9522A4A}"/>
                </a:ext>
              </a:extLst>
            </p:cNvPr>
            <p:cNvSpPr txBox="1"/>
            <p:nvPr/>
          </p:nvSpPr>
          <p:spPr>
            <a:xfrm>
              <a:off x="-2076509" y="6452913"/>
              <a:ext cx="3241866" cy="4716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/>
                <a:t>无线电能量消耗模型</a:t>
              </a: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A92ED236-F288-438E-B80C-352CA05FF6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20" b="15483"/>
          <a:stretch/>
        </p:blipFill>
        <p:spPr>
          <a:xfrm>
            <a:off x="1574778" y="4875439"/>
            <a:ext cx="4102122" cy="161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581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89789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34799C9-1AE4-4F41-BAE6-279EC537BA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90600" y="1761015"/>
            <a:ext cx="10668000" cy="518584"/>
          </a:xfrm>
        </p:spPr>
        <p:txBody>
          <a:bodyPr/>
          <a:lstStyle/>
          <a:p>
            <a:r>
              <a:rPr lang="en-US" altLang="zh-CN" b="1" dirty="0"/>
              <a:t>IEEE Systems Journal</a:t>
            </a:r>
            <a:r>
              <a:rPr lang="en-US" altLang="zh-CN" dirty="0"/>
              <a:t>:《</a:t>
            </a:r>
            <a:r>
              <a:rPr lang="en-US" altLang="zh-CN" b="1" dirty="0"/>
              <a:t>A novel WSNs based on energy welfare function</a:t>
            </a:r>
            <a:r>
              <a:rPr lang="en-US" altLang="zh-CN" dirty="0"/>
              <a:t>》      </a:t>
            </a:r>
            <a:r>
              <a:rPr lang="zh-CN" altLang="en-US" dirty="0"/>
              <a:t>第二作者（老师第一）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EB3A511-3E81-4505-9866-05C1B627A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科研成果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BC33B0-11F2-4ECA-B772-F6CD2536F42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90600" y="2605616"/>
            <a:ext cx="10591800" cy="518584"/>
          </a:xfrm>
        </p:spPr>
        <p:txBody>
          <a:bodyPr/>
          <a:lstStyle/>
          <a:p>
            <a:r>
              <a:rPr lang="zh-CN" altLang="en-US" b="1" dirty="0"/>
              <a:t>国家级</a:t>
            </a:r>
            <a:r>
              <a:rPr lang="zh-CN" altLang="en-US" dirty="0"/>
              <a:t>大学生创新创业训练项目：</a:t>
            </a:r>
            <a:r>
              <a:rPr lang="en-US" altLang="zh-CN" dirty="0" err="1"/>
              <a:t>VoiceCare</a:t>
            </a:r>
            <a:r>
              <a:rPr lang="en-US" altLang="zh-CN" dirty="0"/>
              <a:t>--</a:t>
            </a:r>
            <a:r>
              <a:rPr lang="zh-CN" altLang="en-US" dirty="0"/>
              <a:t>基于人工智能的弱听聋哑儿童言语康复训练平台    第一负责人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DAAE8A5-F22F-4EBC-B203-7F07B44BAD4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90600" y="3468096"/>
            <a:ext cx="11734800" cy="454054"/>
          </a:xfrm>
        </p:spPr>
        <p:txBody>
          <a:bodyPr/>
          <a:lstStyle/>
          <a:p>
            <a:r>
              <a:rPr lang="zh-CN" altLang="en-US" b="1" dirty="0"/>
              <a:t>国家专利</a:t>
            </a:r>
            <a:r>
              <a:rPr lang="zh-CN" altLang="en-US" dirty="0"/>
              <a:t>：采用音节多维分析的聋哑儿童吐字发音质量评估方法   核心成员</a:t>
            </a:r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79B6F7F-B291-4FA5-BCE1-47D5AD4B4E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4671875"/>
            <a:ext cx="1523999" cy="21533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DFA7B83-11F0-4DDB-9DF0-AC27F38745F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9" t="6495" r="8205" b="17349"/>
          <a:stretch/>
        </p:blipFill>
        <p:spPr>
          <a:xfrm>
            <a:off x="5417185" y="4626872"/>
            <a:ext cx="1775152" cy="221893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C15AD2C-06D8-4FB3-BC32-7B8E492B082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7" t="2830" r="3766" b="41111"/>
          <a:stretch/>
        </p:blipFill>
        <p:spPr>
          <a:xfrm>
            <a:off x="7894319" y="4701936"/>
            <a:ext cx="2398426" cy="2093187"/>
          </a:xfrm>
          <a:prstGeom prst="rect">
            <a:avLst/>
          </a:prstGeom>
        </p:spPr>
      </p:pic>
      <p:sp>
        <p:nvSpPr>
          <p:cNvPr id="13" name="文本占位符 4">
            <a:extLst>
              <a:ext uri="{FF2B5EF4-FFF2-40B4-BE49-F238E27FC236}">
                <a16:creationId xmlns:a16="http://schemas.microsoft.com/office/drawing/2014/main" id="{10FAC9B0-C7A6-4C38-9569-B7FE6A366563}"/>
              </a:ext>
            </a:extLst>
          </p:cNvPr>
          <p:cNvSpPr txBox="1">
            <a:spLocks/>
          </p:cNvSpPr>
          <p:nvPr/>
        </p:nvSpPr>
        <p:spPr>
          <a:xfrm>
            <a:off x="990600" y="4088934"/>
            <a:ext cx="11201400" cy="454054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软件著作权</a:t>
            </a:r>
            <a:r>
              <a:rPr lang="zh-CN" altLang="en-US" dirty="0"/>
              <a:t>：基于人工智能的弱听聋哑儿童言语康复训练系统       第一负责人</a:t>
            </a:r>
          </a:p>
        </p:txBody>
      </p:sp>
    </p:spTree>
    <p:extLst>
      <p:ext uri="{BB962C8B-B14F-4D97-AF65-F5344CB8AC3E}">
        <p14:creationId xmlns:p14="http://schemas.microsoft.com/office/powerpoint/2010/main" val="1510043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EDBC191-7609-4A1B-B45B-009464D122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1707669"/>
            <a:ext cx="4833620" cy="369332"/>
          </a:xfrm>
        </p:spPr>
        <p:txBody>
          <a:bodyPr/>
          <a:lstStyle/>
          <a:p>
            <a:r>
              <a:rPr lang="en-US" altLang="zh-CN" sz="2800" dirty="0"/>
              <a:t>2017</a:t>
            </a:r>
            <a:r>
              <a:rPr lang="zh-CN" altLang="en-US" sz="2800" dirty="0"/>
              <a:t>年</a:t>
            </a:r>
            <a:r>
              <a:rPr lang="en-US" altLang="zh-CN" sz="2800" dirty="0"/>
              <a:t>-2018</a:t>
            </a:r>
            <a:r>
              <a:rPr lang="zh-CN" altLang="en-US" sz="2800" dirty="0"/>
              <a:t>年：</a:t>
            </a:r>
            <a:endParaRPr lang="en-US" altLang="zh-CN" sz="28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FE330ED-6EE8-4AC8-9B73-34BD621DA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荣誉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570E3-95D4-461B-A260-AEDF63C203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6800" y="3593386"/>
            <a:ext cx="5867400" cy="421428"/>
          </a:xfrm>
        </p:spPr>
        <p:txBody>
          <a:bodyPr/>
          <a:lstStyle/>
          <a:p>
            <a:r>
              <a:rPr lang="zh-CN" altLang="en-US" dirty="0"/>
              <a:t>南昌大学三好学生</a:t>
            </a:r>
            <a:r>
              <a:rPr lang="en-US" altLang="zh-CN" dirty="0"/>
              <a:t>(</a:t>
            </a:r>
            <a:r>
              <a:rPr lang="zh-CN" altLang="en-US" dirty="0"/>
              <a:t>获奖率：</a:t>
            </a:r>
            <a:r>
              <a:rPr lang="en-US" altLang="zh-CN" dirty="0"/>
              <a:t>5%)</a:t>
            </a: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9A46048-CFC8-4268-B50C-517C87204C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3112799"/>
            <a:ext cx="5867400" cy="293479"/>
          </a:xfrm>
        </p:spPr>
        <p:txBody>
          <a:bodyPr/>
          <a:lstStyle/>
          <a:p>
            <a:r>
              <a:rPr lang="zh-CN" altLang="en-US" dirty="0"/>
              <a:t>南昌大学三好学生标兵</a:t>
            </a:r>
            <a:r>
              <a:rPr lang="en-US" altLang="zh-CN" dirty="0"/>
              <a:t>(</a:t>
            </a:r>
            <a:r>
              <a:rPr lang="zh-CN" altLang="en-US" dirty="0"/>
              <a:t>获奖率：</a:t>
            </a:r>
            <a:r>
              <a:rPr lang="en-US" altLang="zh-CN" dirty="0"/>
              <a:t>2%)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DFD619E-5D5C-41A6-803E-12B7ABAE9F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681" y="4342084"/>
            <a:ext cx="1743036" cy="246554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C199339-DCB5-4B66-B341-04A77F3D94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4342084"/>
            <a:ext cx="1810357" cy="234267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EAAE849-EAB6-4DC6-B868-8AC99ECF08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4395233"/>
            <a:ext cx="1676400" cy="2370648"/>
          </a:xfrm>
          <a:prstGeom prst="rect">
            <a:avLst/>
          </a:prstGeom>
        </p:spPr>
      </p:pic>
      <p:sp>
        <p:nvSpPr>
          <p:cNvPr id="16" name="文本占位符 1">
            <a:extLst>
              <a:ext uri="{FF2B5EF4-FFF2-40B4-BE49-F238E27FC236}">
                <a16:creationId xmlns:a16="http://schemas.microsoft.com/office/drawing/2014/main" id="{0F2E7122-F073-4DCD-94A0-7E61F12C7B41}"/>
              </a:ext>
            </a:extLst>
          </p:cNvPr>
          <p:cNvSpPr txBox="1">
            <a:spLocks/>
          </p:cNvSpPr>
          <p:nvPr/>
        </p:nvSpPr>
        <p:spPr>
          <a:xfrm>
            <a:off x="1066800" y="2687322"/>
            <a:ext cx="58674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南昌大学特等奖学金</a:t>
            </a:r>
            <a:r>
              <a:rPr lang="en-US" altLang="zh-CN" b="1" dirty="0"/>
              <a:t>(</a:t>
            </a:r>
            <a:r>
              <a:rPr lang="zh-CN" altLang="en-US" b="1" dirty="0"/>
              <a:t>获奖率：</a:t>
            </a:r>
            <a:r>
              <a:rPr lang="en-US" altLang="zh-CN" b="1" dirty="0"/>
              <a:t>1.5%)</a:t>
            </a:r>
            <a:endParaRPr lang="zh-CN" altLang="en-US" b="1" dirty="0"/>
          </a:p>
        </p:txBody>
      </p:sp>
      <p:sp>
        <p:nvSpPr>
          <p:cNvPr id="18" name="文本占位符 1">
            <a:extLst>
              <a:ext uri="{FF2B5EF4-FFF2-40B4-BE49-F238E27FC236}">
                <a16:creationId xmlns:a16="http://schemas.microsoft.com/office/drawing/2014/main" id="{DE72E793-BDD8-4F3F-AB99-450C14264797}"/>
              </a:ext>
            </a:extLst>
          </p:cNvPr>
          <p:cNvSpPr txBox="1">
            <a:spLocks/>
          </p:cNvSpPr>
          <p:nvPr/>
        </p:nvSpPr>
        <p:spPr>
          <a:xfrm>
            <a:off x="6693313" y="1707669"/>
            <a:ext cx="4833620" cy="429099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/>
              <a:t>2018</a:t>
            </a:r>
            <a:r>
              <a:rPr lang="zh-CN" altLang="en-US" sz="2800" dirty="0"/>
              <a:t>年</a:t>
            </a:r>
            <a:r>
              <a:rPr lang="en-US" altLang="zh-CN" sz="2800" dirty="0"/>
              <a:t>-2019</a:t>
            </a:r>
            <a:r>
              <a:rPr lang="zh-CN" altLang="en-US" sz="2800" dirty="0"/>
              <a:t>：</a:t>
            </a:r>
            <a:endParaRPr lang="en-US" altLang="zh-CN" sz="2800" dirty="0"/>
          </a:p>
        </p:txBody>
      </p:sp>
      <p:sp>
        <p:nvSpPr>
          <p:cNvPr id="19" name="文本占位符 1">
            <a:extLst>
              <a:ext uri="{FF2B5EF4-FFF2-40B4-BE49-F238E27FC236}">
                <a16:creationId xmlns:a16="http://schemas.microsoft.com/office/drawing/2014/main" id="{6D43B9E9-1DAF-4D52-8071-34C81B72ED6E}"/>
              </a:ext>
            </a:extLst>
          </p:cNvPr>
          <p:cNvSpPr txBox="1">
            <a:spLocks/>
          </p:cNvSpPr>
          <p:nvPr/>
        </p:nvSpPr>
        <p:spPr>
          <a:xfrm>
            <a:off x="6693313" y="2777431"/>
            <a:ext cx="506222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南昌大学特等奖学金</a:t>
            </a:r>
          </a:p>
        </p:txBody>
      </p:sp>
      <p:sp>
        <p:nvSpPr>
          <p:cNvPr id="20" name="文本占位符 3">
            <a:extLst>
              <a:ext uri="{FF2B5EF4-FFF2-40B4-BE49-F238E27FC236}">
                <a16:creationId xmlns:a16="http://schemas.microsoft.com/office/drawing/2014/main" id="{FF441487-7D25-4819-AFDC-E2720D5AF584}"/>
              </a:ext>
            </a:extLst>
          </p:cNvPr>
          <p:cNvSpPr txBox="1">
            <a:spLocks/>
          </p:cNvSpPr>
          <p:nvPr/>
        </p:nvSpPr>
        <p:spPr>
          <a:xfrm>
            <a:off x="6693313" y="3244737"/>
            <a:ext cx="5422487" cy="409577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南昌大学学生干部</a:t>
            </a:r>
          </a:p>
        </p:txBody>
      </p:sp>
      <p:sp>
        <p:nvSpPr>
          <p:cNvPr id="14" name="文本占位符 1">
            <a:extLst>
              <a:ext uri="{FF2B5EF4-FFF2-40B4-BE49-F238E27FC236}">
                <a16:creationId xmlns:a16="http://schemas.microsoft.com/office/drawing/2014/main" id="{E3259972-5912-4F1D-9767-D455EE62D36B}"/>
              </a:ext>
            </a:extLst>
          </p:cNvPr>
          <p:cNvSpPr txBox="1">
            <a:spLocks/>
          </p:cNvSpPr>
          <p:nvPr/>
        </p:nvSpPr>
        <p:spPr>
          <a:xfrm>
            <a:off x="1066800" y="2190856"/>
            <a:ext cx="5224780" cy="44032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国家励志奖学金</a:t>
            </a:r>
            <a:r>
              <a:rPr lang="en-US" altLang="zh-CN" b="1" dirty="0"/>
              <a:t>(</a:t>
            </a:r>
            <a:r>
              <a:rPr lang="zh-CN" altLang="en-US" b="1" dirty="0"/>
              <a:t>获奖率：</a:t>
            </a:r>
            <a:r>
              <a:rPr lang="en-US" altLang="zh-CN" b="1" dirty="0"/>
              <a:t>2%)</a:t>
            </a:r>
            <a:endParaRPr lang="zh-CN" altLang="en-US" b="1" dirty="0"/>
          </a:p>
        </p:txBody>
      </p:sp>
      <p:sp>
        <p:nvSpPr>
          <p:cNvPr id="17" name="文本占位符 1">
            <a:extLst>
              <a:ext uri="{FF2B5EF4-FFF2-40B4-BE49-F238E27FC236}">
                <a16:creationId xmlns:a16="http://schemas.microsoft.com/office/drawing/2014/main" id="{72675C56-0FD4-4EDB-A044-CA177853AD45}"/>
              </a:ext>
            </a:extLst>
          </p:cNvPr>
          <p:cNvSpPr txBox="1">
            <a:spLocks/>
          </p:cNvSpPr>
          <p:nvPr/>
        </p:nvSpPr>
        <p:spPr>
          <a:xfrm>
            <a:off x="6693313" y="2288829"/>
            <a:ext cx="4495800" cy="429099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/>
              <a:t>国家励志奖学金</a:t>
            </a:r>
          </a:p>
        </p:txBody>
      </p:sp>
    </p:spTree>
    <p:extLst>
      <p:ext uri="{BB962C8B-B14F-4D97-AF65-F5344CB8AC3E}">
        <p14:creationId xmlns:p14="http://schemas.microsoft.com/office/powerpoint/2010/main" val="733047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7995B46-3525-46FA-9105-C81AB008DA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24600" y="3539411"/>
            <a:ext cx="5867400" cy="270771"/>
          </a:xfrm>
        </p:spPr>
        <p:txBody>
          <a:bodyPr/>
          <a:lstStyle/>
          <a:p>
            <a:r>
              <a:rPr lang="zh-CN" altLang="en-US" dirty="0"/>
              <a:t>中国“</a:t>
            </a:r>
            <a:r>
              <a:rPr lang="en-US" altLang="zh-CN" dirty="0"/>
              <a:t>AI+</a:t>
            </a:r>
            <a:r>
              <a:rPr lang="zh-CN" altLang="en-US" dirty="0"/>
              <a:t>”创新创业大赛</a:t>
            </a:r>
            <a:r>
              <a:rPr lang="zh-CN" altLang="en-US" b="1" kern="1200" dirty="0">
                <a:solidFill>
                  <a:schemeClr val="tx1"/>
                </a:solidFill>
              </a:rPr>
              <a:t>全国二等奖</a:t>
            </a:r>
            <a:r>
              <a:rPr lang="en-US" altLang="zh-CN" b="1" dirty="0"/>
              <a:t>(</a:t>
            </a:r>
            <a:r>
              <a:rPr lang="zh-CN" altLang="en-US" b="1" dirty="0"/>
              <a:t>排名第</a:t>
            </a:r>
            <a:r>
              <a:rPr lang="en-US" altLang="zh-CN" b="1" dirty="0"/>
              <a:t>1</a:t>
            </a:r>
            <a:r>
              <a:rPr lang="zh-CN" altLang="en-US" b="1" dirty="0"/>
              <a:t>，获奖率：</a:t>
            </a:r>
            <a:r>
              <a:rPr lang="en-US" altLang="zh-CN" b="1" dirty="0"/>
              <a:t>1%)</a:t>
            </a:r>
            <a:endParaRPr lang="zh-CN" altLang="en-US" b="1" kern="1200" dirty="0">
              <a:solidFill>
                <a:schemeClr val="tx1"/>
              </a:solidFill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8B24607-1894-4E32-BCA4-E248B6078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竞赛获奖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879F2A-A2BF-49E3-AC84-3BCA0584F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9661" y="4363394"/>
            <a:ext cx="5627398" cy="369332"/>
          </a:xfrm>
        </p:spPr>
        <p:txBody>
          <a:bodyPr/>
          <a:lstStyle/>
          <a:p>
            <a:r>
              <a:rPr lang="zh-CN" altLang="en-US" dirty="0"/>
              <a:t>全国大学生开源软件技术创意大赛</a:t>
            </a:r>
            <a:r>
              <a:rPr lang="zh-CN" altLang="en-US" b="1" kern="1200" dirty="0">
                <a:solidFill>
                  <a:schemeClr val="tx1"/>
                </a:solidFill>
              </a:rPr>
              <a:t>全国二等奖</a:t>
            </a:r>
            <a:r>
              <a:rPr lang="en-US" altLang="zh-CN" b="1" dirty="0"/>
              <a:t>(</a:t>
            </a:r>
            <a:r>
              <a:rPr lang="zh-CN" altLang="en-US" b="1" dirty="0"/>
              <a:t>排名第</a:t>
            </a:r>
            <a:r>
              <a:rPr lang="en-US" altLang="zh-CN" b="1" dirty="0"/>
              <a:t>2</a:t>
            </a:r>
            <a:r>
              <a:rPr lang="zh-CN" altLang="en-US" b="1" dirty="0"/>
              <a:t>，获奖率：</a:t>
            </a:r>
            <a:r>
              <a:rPr lang="en-US" altLang="zh-CN" b="1" dirty="0"/>
              <a:t>2%)</a:t>
            </a:r>
            <a:endParaRPr lang="zh-CN" altLang="en-US" b="1" kern="1200" dirty="0">
              <a:solidFill>
                <a:schemeClr val="tx1"/>
              </a:solidFill>
            </a:endParaRPr>
          </a:p>
          <a:p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C0255A1-B5CC-406B-9666-A57A9B82307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19200" y="7110012"/>
            <a:ext cx="9220200" cy="369332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F39F4B-76FB-4381-8BDE-FC3CCFBE21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38" y="1663866"/>
            <a:ext cx="2230754" cy="172387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5BBC8A4-6221-48C2-9729-35EE67E4194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061" y="1774650"/>
            <a:ext cx="2168546" cy="150230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7579EBC-580A-4717-92D3-77C3EC3873B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238" y="3485722"/>
            <a:ext cx="2180412" cy="153073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E275810-89E9-4FC6-B620-33A7959870F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9" t="6666" r="4421" b="6666"/>
          <a:stretch/>
        </p:blipFill>
        <p:spPr>
          <a:xfrm>
            <a:off x="9200322" y="1049363"/>
            <a:ext cx="1846722" cy="244142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181024D-9606-4B71-BEDD-F17AFEC26EA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842" y="1039501"/>
            <a:ext cx="1846723" cy="2461152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2E23EA58-12F7-4BE5-87F4-1FE1C7B9FBF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062" y="3459925"/>
            <a:ext cx="2168547" cy="1530739"/>
          </a:xfrm>
          <a:prstGeom prst="rect">
            <a:avLst/>
          </a:prstGeom>
        </p:spPr>
      </p:pic>
      <p:sp>
        <p:nvSpPr>
          <p:cNvPr id="19" name="文本占位符 3">
            <a:extLst>
              <a:ext uri="{FF2B5EF4-FFF2-40B4-BE49-F238E27FC236}">
                <a16:creationId xmlns:a16="http://schemas.microsoft.com/office/drawing/2014/main" id="{26AB71BF-C995-48AB-969F-BD9D50919398}"/>
              </a:ext>
            </a:extLst>
          </p:cNvPr>
          <p:cNvSpPr txBox="1">
            <a:spLocks/>
          </p:cNvSpPr>
          <p:nvPr/>
        </p:nvSpPr>
        <p:spPr>
          <a:xfrm>
            <a:off x="6319661" y="6014811"/>
            <a:ext cx="6017864" cy="239145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APMCM</a:t>
            </a:r>
            <a:r>
              <a:rPr lang="zh-CN" altLang="en-US" dirty="0"/>
              <a:t>亚太地区大学生数学建模竞赛</a:t>
            </a:r>
            <a:r>
              <a:rPr lang="zh-CN" altLang="en-US" b="1" dirty="0"/>
              <a:t>国际二等奖</a:t>
            </a:r>
            <a:r>
              <a:rPr lang="en-US" altLang="zh-CN" b="1" dirty="0"/>
              <a:t>(</a:t>
            </a:r>
            <a:r>
              <a:rPr lang="zh-CN" altLang="en-US" b="1" dirty="0"/>
              <a:t>排名第</a:t>
            </a:r>
            <a:r>
              <a:rPr lang="en-US" altLang="zh-CN" b="1" dirty="0"/>
              <a:t>1</a:t>
            </a:r>
            <a:r>
              <a:rPr lang="zh-CN" altLang="en-US" b="1" dirty="0"/>
              <a:t>，获奖率：</a:t>
            </a:r>
            <a:r>
              <a:rPr lang="en-US" altLang="zh-CN" b="1" dirty="0"/>
              <a:t>10%)</a:t>
            </a:r>
            <a:endParaRPr lang="zh-CN" altLang="en-US" b="1" dirty="0"/>
          </a:p>
        </p:txBody>
      </p:sp>
      <p:sp>
        <p:nvSpPr>
          <p:cNvPr id="20" name="文本占位符 3">
            <a:extLst>
              <a:ext uri="{FF2B5EF4-FFF2-40B4-BE49-F238E27FC236}">
                <a16:creationId xmlns:a16="http://schemas.microsoft.com/office/drawing/2014/main" id="{F52370F0-6415-4CE7-A5D3-09F97B3314E2}"/>
              </a:ext>
            </a:extLst>
          </p:cNvPr>
          <p:cNvSpPr txBox="1">
            <a:spLocks/>
          </p:cNvSpPr>
          <p:nvPr/>
        </p:nvSpPr>
        <p:spPr>
          <a:xfrm>
            <a:off x="957137" y="5190605"/>
            <a:ext cx="5362524" cy="239145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蓝桥杯全国软件和信息技术大赛</a:t>
            </a:r>
            <a:r>
              <a:rPr lang="zh-CN" altLang="en-US" b="1" dirty="0"/>
              <a:t>全国二等奖</a:t>
            </a:r>
            <a:r>
              <a:rPr lang="en-US" altLang="zh-CN" b="1" dirty="0"/>
              <a:t>(</a:t>
            </a:r>
            <a:r>
              <a:rPr lang="zh-CN" altLang="en-US" b="1" dirty="0"/>
              <a:t>排名第</a:t>
            </a:r>
            <a:r>
              <a:rPr lang="en-US" altLang="zh-CN" b="1" dirty="0"/>
              <a:t>1</a:t>
            </a:r>
            <a:r>
              <a:rPr lang="zh-CN" altLang="en-US" b="1" dirty="0"/>
              <a:t>，获奖率：</a:t>
            </a:r>
            <a:r>
              <a:rPr lang="en-US" altLang="zh-CN" b="1" dirty="0"/>
              <a:t>7%)</a:t>
            </a:r>
            <a:endParaRPr lang="zh-CN" altLang="en-US" b="1" dirty="0"/>
          </a:p>
        </p:txBody>
      </p:sp>
      <p:sp>
        <p:nvSpPr>
          <p:cNvPr id="21" name="文本占位符 3">
            <a:extLst>
              <a:ext uri="{FF2B5EF4-FFF2-40B4-BE49-F238E27FC236}">
                <a16:creationId xmlns:a16="http://schemas.microsoft.com/office/drawing/2014/main" id="{F61FDAB2-2783-49ED-BADC-44C4EF6F4F5D}"/>
              </a:ext>
            </a:extLst>
          </p:cNvPr>
          <p:cNvSpPr txBox="1">
            <a:spLocks/>
          </p:cNvSpPr>
          <p:nvPr/>
        </p:nvSpPr>
        <p:spPr>
          <a:xfrm>
            <a:off x="957137" y="6030695"/>
            <a:ext cx="5138863" cy="368661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全国计算机技术与软件专业软件</a:t>
            </a:r>
            <a:r>
              <a:rPr lang="zh-CN" altLang="en-US" b="1" dirty="0"/>
              <a:t>设计师人才</a:t>
            </a:r>
          </a:p>
        </p:txBody>
      </p:sp>
      <p:sp>
        <p:nvSpPr>
          <p:cNvPr id="22" name="文本占位符 3">
            <a:extLst>
              <a:ext uri="{FF2B5EF4-FFF2-40B4-BE49-F238E27FC236}">
                <a16:creationId xmlns:a16="http://schemas.microsoft.com/office/drawing/2014/main" id="{FC8C1BD6-B917-43F9-8DD0-3D244B4A2488}"/>
              </a:ext>
            </a:extLst>
          </p:cNvPr>
          <p:cNvSpPr txBox="1">
            <a:spLocks/>
          </p:cNvSpPr>
          <p:nvPr/>
        </p:nvSpPr>
        <p:spPr>
          <a:xfrm>
            <a:off x="6319661" y="5204237"/>
            <a:ext cx="6017864" cy="239145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中国计算机设计大赛全国三等奖</a:t>
            </a:r>
            <a:r>
              <a:rPr lang="en-US" altLang="zh-CN" b="1" dirty="0"/>
              <a:t>(</a:t>
            </a:r>
            <a:r>
              <a:rPr lang="zh-CN" altLang="en-US" b="1" dirty="0"/>
              <a:t>排名第</a:t>
            </a:r>
            <a:r>
              <a:rPr lang="en-US" altLang="zh-CN" b="1" dirty="0"/>
              <a:t>1</a:t>
            </a:r>
            <a:r>
              <a:rPr lang="zh-CN" altLang="en-US" b="1" dirty="0"/>
              <a:t>，获奖率：</a:t>
            </a:r>
            <a:r>
              <a:rPr lang="en-US" altLang="zh-CN" b="1" dirty="0"/>
              <a:t>7%)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54805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48536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C421F51-C68D-4E4C-B0DE-0A3B792451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77000" y="2062080"/>
            <a:ext cx="4419600" cy="492124"/>
          </a:xfrm>
        </p:spPr>
        <p:txBody>
          <a:bodyPr/>
          <a:lstStyle/>
          <a:p>
            <a:r>
              <a:rPr lang="zh-CN" altLang="en-US" dirty="0"/>
              <a:t>每周都会</a:t>
            </a:r>
            <a:r>
              <a:rPr lang="zh-CN" altLang="en-US" b="1" dirty="0"/>
              <a:t>打篮球、健身</a:t>
            </a:r>
            <a:r>
              <a:rPr lang="zh-CN" altLang="en-US" dirty="0"/>
              <a:t>；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0C895F1-E2AF-45E5-A851-8237A86E7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兴趣爱好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5EADC33-FAE1-4CD2-9E5A-B536750CC3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7000" y="2893690"/>
            <a:ext cx="5029200" cy="369332"/>
          </a:xfrm>
        </p:spPr>
        <p:txBody>
          <a:bodyPr/>
          <a:lstStyle/>
          <a:p>
            <a:r>
              <a:rPr lang="zh-CN" altLang="en-US" dirty="0"/>
              <a:t>会为</a:t>
            </a:r>
            <a:r>
              <a:rPr lang="zh-CN" altLang="en-US" b="1" dirty="0"/>
              <a:t>自己确定目标、制定计划</a:t>
            </a:r>
            <a:r>
              <a:rPr lang="zh-CN" altLang="en-US" dirty="0"/>
              <a:t>；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43AB679-0143-42AD-93E6-45AA158DB67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82080" y="3782613"/>
            <a:ext cx="5029200" cy="369332"/>
          </a:xfrm>
        </p:spPr>
        <p:txBody>
          <a:bodyPr/>
          <a:lstStyle/>
          <a:p>
            <a:r>
              <a:rPr lang="zh-CN" altLang="en-US" dirty="0"/>
              <a:t>对看文献、做实验比较痴迷；</a:t>
            </a:r>
            <a:r>
              <a:rPr lang="zh-CN" altLang="en-US" b="1" dirty="0"/>
              <a:t>曾经有过半夜突发奇想、起床跑实验做到第二天早晨的经历</a:t>
            </a:r>
            <a:r>
              <a:rPr lang="zh-CN" altLang="en-US" dirty="0"/>
              <a:t>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9C68FA3-FE8E-446D-A61F-9EB6B42A6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5181600"/>
            <a:ext cx="2187434" cy="132020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AC88D2F-BDA3-40CB-9782-D5A8075A00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711325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9874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56963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4AD9723-89D8-4A49-A67A-54441228F6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2293929"/>
            <a:ext cx="10058400" cy="492125"/>
          </a:xfrm>
        </p:spPr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从事机器学习、数据挖掘</a:t>
            </a:r>
            <a:r>
              <a:rPr lang="zh-CN" altLang="en-US" b="1" dirty="0"/>
              <a:t>方面的工作。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01F9ED5-E132-4518-8EA3-2F47DA4F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未来工作计划</a:t>
            </a:r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158B0A6C-D556-48B4-888C-9EF1BFEC83D2}"/>
              </a:ext>
            </a:extLst>
          </p:cNvPr>
          <p:cNvSpPr txBox="1">
            <a:spLocks/>
          </p:cNvSpPr>
          <p:nvPr/>
        </p:nvSpPr>
        <p:spPr>
          <a:xfrm>
            <a:off x="1056640" y="3368658"/>
            <a:ext cx="98298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kern="0" dirty="0">
                <a:solidFill>
                  <a:sysClr val="windowText" lastClr="000000"/>
                </a:solidFill>
              </a:rPr>
              <a:t>2. </a:t>
            </a:r>
            <a:r>
              <a:rPr lang="zh-CN" altLang="en-US" dirty="0"/>
              <a:t>我深知我现在的能力还比较欠缺，但我的学习之心</a:t>
            </a:r>
            <a:r>
              <a:rPr lang="zh-CN" altLang="en-US" b="1" dirty="0"/>
              <a:t>迫切且有力量</a:t>
            </a:r>
            <a:r>
              <a:rPr lang="en-US" altLang="zh-CN" dirty="0"/>
              <a:t>! </a:t>
            </a:r>
            <a:endParaRPr lang="zh-CN" alt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7" name="文本占位符 3">
            <a:extLst>
              <a:ext uri="{FF2B5EF4-FFF2-40B4-BE49-F238E27FC236}">
                <a16:creationId xmlns:a16="http://schemas.microsoft.com/office/drawing/2014/main" id="{B573A9EC-1255-420A-8F3D-8D28D84BBDC8}"/>
              </a:ext>
            </a:extLst>
          </p:cNvPr>
          <p:cNvSpPr txBox="1">
            <a:spLocks/>
          </p:cNvSpPr>
          <p:nvPr/>
        </p:nvSpPr>
        <p:spPr>
          <a:xfrm>
            <a:off x="1066800" y="4383636"/>
            <a:ext cx="10972800" cy="369332"/>
          </a:xfrm>
          <a:prstGeom prst="rect">
            <a:avLst/>
          </a:prstGeo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2400" baseline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3. </a:t>
            </a:r>
            <a:r>
              <a:rPr lang="en-US" altLang="zh-CN" b="1" dirty="0"/>
              <a:t>NJU</a:t>
            </a:r>
            <a:r>
              <a:rPr lang="zh-CN" altLang="en-US" dirty="0"/>
              <a:t>是我最理想的深造地！希望在研究生期间，能得到老师的指导，</a:t>
            </a:r>
            <a:r>
              <a:rPr lang="zh-CN" altLang="en-US" b="1" dirty="0"/>
              <a:t>学到更多的东西，发表出真正有价值的文章</a:t>
            </a:r>
            <a:r>
              <a:rPr lang="zh-CN" altLang="en-US" dirty="0"/>
              <a:t>！ </a:t>
            </a:r>
            <a:endParaRPr lang="zh-CN" altLang="en-US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0148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75E7A5F-8A78-41DB-8D07-EB00251981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1892932"/>
            <a:ext cx="9677400" cy="429457"/>
          </a:xfrm>
        </p:spPr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学习方面：我会认真学习专业课程，完善自己的知识结构。 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F3D93AB-281C-4F20-A190-F221A4CDD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研究生阶段安排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24F4F7-0BF4-4E8D-89F9-7007DDABE0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41400" y="2873331"/>
            <a:ext cx="9702800" cy="429459"/>
          </a:xfrm>
        </p:spPr>
        <p:txBody>
          <a:bodyPr/>
          <a:lstStyle/>
          <a:p>
            <a:pPr lvl="0"/>
            <a:r>
              <a:rPr lang="en-US" altLang="zh-CN" dirty="0"/>
              <a:t>2. </a:t>
            </a:r>
            <a:r>
              <a:rPr lang="zh-CN" altLang="en-US" dirty="0"/>
              <a:t>英语方面：不会放松英语的学习，进行专业文献阅读、外刊阅读。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A20DB8E-1AEC-42A6-99E0-C82EB19EA5C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41400" y="3853731"/>
            <a:ext cx="9855200" cy="369332"/>
          </a:xfrm>
        </p:spPr>
        <p:txBody>
          <a:bodyPr/>
          <a:lstStyle/>
          <a:p>
            <a:pPr lvl="0"/>
            <a:r>
              <a:rPr lang="en-US" altLang="zh-CN" dirty="0"/>
              <a:t>3. </a:t>
            </a:r>
            <a:r>
              <a:rPr lang="zh-CN" altLang="en-US" dirty="0"/>
              <a:t>科研方面：</a:t>
            </a:r>
            <a:r>
              <a:rPr lang="en-US" altLang="zh-CN" dirty="0"/>
              <a:t>1)</a:t>
            </a:r>
            <a:r>
              <a:rPr lang="zh-CN" altLang="en-US" dirty="0"/>
              <a:t>首先，要学会规范的论文写作，虚心与老师和师兄师姐交流学习请教，</a:t>
            </a:r>
            <a:r>
              <a:rPr lang="zh-CN" altLang="en-US" b="1" dirty="0"/>
              <a:t>帮助老师完成科研任务</a:t>
            </a:r>
            <a:r>
              <a:rPr lang="zh-CN" altLang="en-US" dirty="0"/>
              <a:t>。  </a:t>
            </a:r>
            <a:r>
              <a:rPr lang="en-US" altLang="zh-CN" dirty="0"/>
              <a:t>2)</a:t>
            </a:r>
            <a:r>
              <a:rPr lang="zh-CN" altLang="en-US" dirty="0"/>
              <a:t>平时多阅读文献，在自己感兴趣的机器学习领域多下功夫，会积极参加导师的研究课题，尝试性地提出措施，</a:t>
            </a:r>
            <a:r>
              <a:rPr lang="zh-CN" altLang="en-US" b="1" dirty="0"/>
              <a:t>争取在顶级会议或期刊上发表真正有价值的文章</a:t>
            </a:r>
            <a:r>
              <a:rPr lang="zh-CN" altLang="en-US" dirty="0"/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2101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97993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956B44-D5E8-437E-B24D-3AE0463E4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1000" y="3013501"/>
            <a:ext cx="7007860" cy="830997"/>
          </a:xfrm>
        </p:spPr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6631031-097D-4EDF-9392-EBB6469A8C99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410200" y="4191000"/>
            <a:ext cx="3901440" cy="430887"/>
          </a:xfrm>
        </p:spPr>
        <p:txBody>
          <a:bodyPr/>
          <a:lstStyle/>
          <a:p>
            <a:r>
              <a:rPr lang="en-US" altLang="zh-CN" dirty="0"/>
              <a:t>q &amp; 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7456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3183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5C7D97-B1BD-466C-8E6B-3AC28FCA32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b="1" dirty="0"/>
              <a:t>编程类课程</a:t>
            </a:r>
            <a:r>
              <a:rPr lang="zh-CN" altLang="en-US" dirty="0"/>
              <a:t>均分</a:t>
            </a:r>
            <a:r>
              <a:rPr lang="en-US" altLang="zh-CN" b="1" dirty="0"/>
              <a:t>92</a:t>
            </a:r>
            <a:r>
              <a:rPr lang="zh-CN" altLang="en-US" b="1" dirty="0"/>
              <a:t>分</a:t>
            </a:r>
            <a:r>
              <a:rPr lang="zh-CN" altLang="en-US" dirty="0"/>
              <a:t>，对</a:t>
            </a:r>
            <a:r>
              <a:rPr lang="en-US" altLang="zh-CN" dirty="0"/>
              <a:t>python</a:t>
            </a:r>
            <a:r>
              <a:rPr lang="zh-CN" altLang="en-US" dirty="0"/>
              <a:t>和</a:t>
            </a:r>
            <a:r>
              <a:rPr lang="en-US" altLang="zh-CN" dirty="0" err="1"/>
              <a:t>c++</a:t>
            </a:r>
            <a:r>
              <a:rPr lang="zh-CN" altLang="en-US" dirty="0"/>
              <a:t>比较熟悉。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69BAF27-920C-42AA-BBE3-0FF223704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学习成绩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75CF2E-B2B3-48A8-9F4B-8096F5D96C6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71880" y="3734055"/>
            <a:ext cx="10129520" cy="492125"/>
          </a:xfrm>
        </p:spPr>
        <p:txBody>
          <a:bodyPr/>
          <a:lstStyle/>
          <a:p>
            <a:r>
              <a:rPr lang="en-US" altLang="zh-CN" dirty="0"/>
              <a:t>3</a:t>
            </a:r>
            <a:r>
              <a:rPr lang="en-US" altLang="zh-CN" b="1" dirty="0"/>
              <a:t>. </a:t>
            </a:r>
            <a:r>
              <a:rPr lang="en-US" altLang="zh-CN" b="1" dirty="0" err="1"/>
              <a:t>leetcode</a:t>
            </a:r>
            <a:r>
              <a:rPr lang="zh-CN" altLang="en-US" b="1" dirty="0"/>
              <a:t>和</a:t>
            </a:r>
            <a:r>
              <a:rPr lang="en-US" altLang="zh-CN" b="1" dirty="0" err="1"/>
              <a:t>poj</a:t>
            </a:r>
            <a:r>
              <a:rPr lang="zh-CN" altLang="en-US" dirty="0"/>
              <a:t>中刷题超过</a:t>
            </a:r>
            <a:r>
              <a:rPr lang="en-US" altLang="zh-CN" b="1" dirty="0"/>
              <a:t>500</a:t>
            </a:r>
            <a:r>
              <a:rPr lang="zh-CN" altLang="en-US" b="1" dirty="0"/>
              <a:t>道</a:t>
            </a:r>
            <a:r>
              <a:rPr lang="zh-CN" altLang="en-US" dirty="0"/>
              <a:t>，常写博客；程序设计与能力较好。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37273CF-C380-4C2F-BB85-50A26C585A0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3058287"/>
            <a:ext cx="9220200" cy="369332"/>
          </a:xfrm>
        </p:spPr>
        <p:txBody>
          <a:bodyPr/>
          <a:lstStyle/>
          <a:p>
            <a:r>
              <a:rPr lang="en-US" altLang="zh-CN" dirty="0"/>
              <a:t>2. </a:t>
            </a:r>
            <a:r>
              <a:rPr lang="zh-CN" altLang="en-US" dirty="0"/>
              <a:t>数学基本功良好，高等数学</a:t>
            </a:r>
            <a:r>
              <a:rPr lang="en-US" altLang="zh-CN" b="1" dirty="0"/>
              <a:t>96</a:t>
            </a:r>
            <a:r>
              <a:rPr lang="zh-CN" altLang="en-US" b="1" dirty="0"/>
              <a:t>分</a:t>
            </a:r>
            <a:r>
              <a:rPr lang="zh-CN" altLang="en-US" dirty="0"/>
              <a:t>；英语类课程均分</a:t>
            </a:r>
            <a:r>
              <a:rPr lang="en-US" altLang="zh-CN" b="1" dirty="0"/>
              <a:t>91</a:t>
            </a:r>
            <a:r>
              <a:rPr lang="zh-CN" altLang="en-US" b="1" dirty="0"/>
              <a:t>分</a:t>
            </a:r>
            <a:r>
              <a:rPr lang="zh-CN" altLang="en-US" dirty="0"/>
              <a:t>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417A63-52B4-43FB-8B37-DF3D1BAEB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992"/>
          <a:stretch/>
        </p:blipFill>
        <p:spPr>
          <a:xfrm>
            <a:off x="1592577" y="4419600"/>
            <a:ext cx="3200400" cy="106604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CC2681-F11C-458D-9A7F-394CAB53FD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16" b="46204"/>
          <a:stretch/>
        </p:blipFill>
        <p:spPr>
          <a:xfrm>
            <a:off x="3256439" y="5437801"/>
            <a:ext cx="3171505" cy="10905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4FE1969-703C-45B8-B56C-5687A6EFE4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939" b="42282"/>
          <a:stretch/>
        </p:blipFill>
        <p:spPr>
          <a:xfrm>
            <a:off x="6096000" y="4419600"/>
            <a:ext cx="3318508" cy="120407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76C8740-9380-418A-B49D-B5D9C04202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716" b="47609"/>
          <a:stretch/>
        </p:blipFill>
        <p:spPr>
          <a:xfrm>
            <a:off x="7532051" y="5367525"/>
            <a:ext cx="3470908" cy="118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3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2749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04813" y="1140841"/>
            <a:ext cx="170053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15" dirty="0">
                <a:latin typeface="微软雅黑" panose="020B0503020204020204" charset="-122"/>
                <a:cs typeface="微软雅黑" panose="020B0503020204020204" charset="-122"/>
              </a:rPr>
              <a:t>Progress</a:t>
            </a:r>
            <a:endParaRPr sz="3200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8411" y="2197513"/>
            <a:ext cx="11985989" cy="3834765"/>
            <a:chOff x="838200" y="2197513"/>
            <a:chExt cx="13977809" cy="3834765"/>
          </a:xfrm>
        </p:grpSpPr>
        <p:sp>
          <p:nvSpPr>
            <p:cNvPr id="5" name="object 5"/>
            <p:cNvSpPr/>
            <p:nvPr/>
          </p:nvSpPr>
          <p:spPr>
            <a:xfrm>
              <a:off x="1546882" y="5037213"/>
              <a:ext cx="173541" cy="173541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38200" y="5123985"/>
              <a:ext cx="723265" cy="0"/>
            </a:xfrm>
            <a:custGeom>
              <a:avLst/>
              <a:gdLst/>
              <a:ahLst/>
              <a:cxnLst/>
              <a:rect l="l" t="t" r="r" b="b"/>
              <a:pathLst>
                <a:path w="723265">
                  <a:moveTo>
                    <a:pt x="722970" y="0"/>
                  </a:moveTo>
                  <a:lnTo>
                    <a:pt x="0" y="1"/>
                  </a:lnTo>
                </a:path>
              </a:pathLst>
            </a:custGeom>
            <a:ln w="285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583838" y="5037213"/>
              <a:ext cx="173541" cy="173541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706135" y="5123985"/>
              <a:ext cx="1892300" cy="0"/>
            </a:xfrm>
            <a:custGeom>
              <a:avLst/>
              <a:gdLst/>
              <a:ahLst/>
              <a:cxnLst/>
              <a:rect l="l" t="t" r="r" b="b"/>
              <a:pathLst>
                <a:path w="1892300">
                  <a:moveTo>
                    <a:pt x="1891990" y="0"/>
                  </a:moveTo>
                  <a:lnTo>
                    <a:pt x="0" y="1"/>
                  </a:lnTo>
                </a:path>
              </a:pathLst>
            </a:custGeom>
            <a:ln w="285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620794" y="5037213"/>
              <a:ext cx="173541" cy="173541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743091" y="5123985"/>
              <a:ext cx="1892300" cy="0"/>
            </a:xfrm>
            <a:custGeom>
              <a:avLst/>
              <a:gdLst/>
              <a:ahLst/>
              <a:cxnLst/>
              <a:rect l="l" t="t" r="r" b="b"/>
              <a:pathLst>
                <a:path w="1892300">
                  <a:moveTo>
                    <a:pt x="1891990" y="0"/>
                  </a:moveTo>
                  <a:lnTo>
                    <a:pt x="0" y="1"/>
                  </a:lnTo>
                </a:path>
              </a:pathLst>
            </a:custGeom>
            <a:ln w="285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657749" y="5037213"/>
              <a:ext cx="173541" cy="173541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780046" y="5123985"/>
              <a:ext cx="1892300" cy="0"/>
            </a:xfrm>
            <a:custGeom>
              <a:avLst/>
              <a:gdLst/>
              <a:ahLst/>
              <a:cxnLst/>
              <a:rect l="l" t="t" r="r" b="b"/>
              <a:pathLst>
                <a:path w="1892300">
                  <a:moveTo>
                    <a:pt x="1891990" y="0"/>
                  </a:moveTo>
                  <a:lnTo>
                    <a:pt x="0" y="1"/>
                  </a:lnTo>
                </a:path>
              </a:pathLst>
            </a:custGeom>
            <a:ln w="285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9694706" y="5037213"/>
              <a:ext cx="173541" cy="173541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817003" y="5123985"/>
              <a:ext cx="1892300" cy="0"/>
            </a:xfrm>
            <a:custGeom>
              <a:avLst/>
              <a:gdLst/>
              <a:ahLst/>
              <a:cxnLst/>
              <a:rect l="l" t="t" r="r" b="b"/>
              <a:pathLst>
                <a:path w="1892300">
                  <a:moveTo>
                    <a:pt x="1891990" y="0"/>
                  </a:moveTo>
                  <a:lnTo>
                    <a:pt x="0" y="1"/>
                  </a:lnTo>
                </a:path>
              </a:pathLst>
            </a:custGeom>
            <a:ln w="285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3889494" y="5029200"/>
              <a:ext cx="926515" cy="153220"/>
            </a:xfrm>
            <a:custGeom>
              <a:avLst/>
              <a:gdLst/>
              <a:ahLst/>
              <a:cxnLst/>
              <a:rect l="l" t="t" r="r" b="b"/>
              <a:pathLst>
                <a:path w="777240" h="85725">
                  <a:moveTo>
                    <a:pt x="691145" y="0"/>
                  </a:moveTo>
                  <a:lnTo>
                    <a:pt x="691145" y="85725"/>
                  </a:lnTo>
                  <a:lnTo>
                    <a:pt x="748295" y="57150"/>
                  </a:lnTo>
                  <a:lnTo>
                    <a:pt x="705432" y="57150"/>
                  </a:lnTo>
                  <a:lnTo>
                    <a:pt x="705432" y="28575"/>
                  </a:lnTo>
                  <a:lnTo>
                    <a:pt x="748295" y="28575"/>
                  </a:lnTo>
                  <a:lnTo>
                    <a:pt x="691145" y="0"/>
                  </a:lnTo>
                  <a:close/>
                </a:path>
                <a:path w="777240" h="85725">
                  <a:moveTo>
                    <a:pt x="691145" y="28575"/>
                  </a:moveTo>
                  <a:lnTo>
                    <a:pt x="0" y="28575"/>
                  </a:lnTo>
                  <a:lnTo>
                    <a:pt x="0" y="57150"/>
                  </a:lnTo>
                  <a:lnTo>
                    <a:pt x="691145" y="57150"/>
                  </a:lnTo>
                  <a:lnTo>
                    <a:pt x="691145" y="28575"/>
                  </a:lnTo>
                  <a:close/>
                </a:path>
                <a:path w="777240" h="85725">
                  <a:moveTo>
                    <a:pt x="748295" y="28575"/>
                  </a:moveTo>
                  <a:lnTo>
                    <a:pt x="705432" y="28575"/>
                  </a:lnTo>
                  <a:lnTo>
                    <a:pt x="705432" y="57150"/>
                  </a:lnTo>
                  <a:lnTo>
                    <a:pt x="748295" y="57150"/>
                  </a:lnTo>
                  <a:lnTo>
                    <a:pt x="776870" y="42862"/>
                  </a:lnTo>
                  <a:lnTo>
                    <a:pt x="748295" y="28575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6" name="object 16"/>
            <p:cNvSpPr/>
            <p:nvPr/>
          </p:nvSpPr>
          <p:spPr>
            <a:xfrm>
              <a:off x="6607276" y="2197513"/>
              <a:ext cx="0" cy="3834765"/>
            </a:xfrm>
            <a:custGeom>
              <a:avLst/>
              <a:gdLst/>
              <a:ahLst/>
              <a:cxnLst/>
              <a:rect l="l" t="t" r="r" b="b"/>
              <a:pathLst>
                <a:path h="3834765">
                  <a:moveTo>
                    <a:pt x="0" y="0"/>
                  </a:moveTo>
                  <a:lnTo>
                    <a:pt x="1" y="3834581"/>
                  </a:lnTo>
                </a:path>
              </a:pathLst>
            </a:custGeom>
            <a:ln w="63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773495" y="5366298"/>
            <a:ext cx="534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 panose="020B0604020202020204"/>
                <a:cs typeface="Arial" panose="020B0604020202020204"/>
              </a:rPr>
              <a:t>2014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505343" y="5365306"/>
            <a:ext cx="534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 panose="020B0604020202020204"/>
                <a:cs typeface="Arial" panose="020B0604020202020204"/>
              </a:rPr>
              <a:t>2015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98439" y="5366132"/>
            <a:ext cx="534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 panose="020B0604020202020204"/>
                <a:cs typeface="Arial" panose="020B0604020202020204"/>
              </a:rPr>
              <a:t>2016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951682" y="5366132"/>
            <a:ext cx="534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 panose="020B0604020202020204"/>
                <a:cs typeface="Arial" panose="020B0604020202020204"/>
              </a:rPr>
              <a:t>2017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773999" y="5323190"/>
            <a:ext cx="534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 panose="020B0604020202020204"/>
                <a:cs typeface="Arial" panose="020B0604020202020204"/>
              </a:rPr>
              <a:t>2018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55900" y="2700819"/>
            <a:ext cx="7620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R-CNN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55471" y="3209254"/>
            <a:ext cx="12700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Fast</a:t>
            </a:r>
            <a:r>
              <a:rPr sz="1800" spc="-75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800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R-CNN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2394165" y="2791860"/>
            <a:ext cx="14732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1800" spc="-5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Faster</a:t>
            </a:r>
            <a:r>
              <a:rPr sz="1800" spc="-70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800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R-CNN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918267" y="2738898"/>
            <a:ext cx="1371600" cy="3957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marR="5080" indent="-488315">
              <a:lnSpc>
                <a:spcPct val="159000"/>
              </a:lnSpc>
              <a:spcBef>
                <a:spcPts val="100"/>
              </a:spcBef>
            </a:pPr>
            <a:r>
              <a:rPr sz="1800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FPN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4137104" y="4271291"/>
            <a:ext cx="917891" cy="347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83185">
              <a:lnSpc>
                <a:spcPct val="136000"/>
              </a:lnSpc>
              <a:spcBef>
                <a:spcPts val="100"/>
              </a:spcBef>
            </a:pPr>
            <a:r>
              <a:rPr sz="1800" spc="-5" dirty="0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YOLO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6807651" y="4281900"/>
            <a:ext cx="1172277" cy="341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" marR="5080" indent="-38735">
              <a:lnSpc>
                <a:spcPct val="133000"/>
              </a:lnSpc>
              <a:spcBef>
                <a:spcPts val="100"/>
              </a:spcBef>
            </a:pPr>
            <a:r>
              <a:rPr sz="1800" dirty="0" err="1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1800" spc="-5" dirty="0" err="1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1800" dirty="0" err="1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ti</a:t>
            </a:r>
            <a:r>
              <a:rPr sz="1800" spc="-5" dirty="0" err="1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na</a:t>
            </a:r>
            <a:r>
              <a:rPr sz="1800" dirty="0" err="1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N</a:t>
            </a:r>
            <a:r>
              <a:rPr sz="1800" spc="-5" dirty="0" err="1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1800" dirty="0" err="1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t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9024074" y="4345428"/>
            <a:ext cx="135408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CornerNet</a:t>
            </a:r>
            <a:endParaRPr sz="1800" b="1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8709917" y="2146037"/>
            <a:ext cx="1765935" cy="20356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30480" algn="ctr">
              <a:lnSpc>
                <a:spcPct val="150000"/>
              </a:lnSpc>
              <a:spcBef>
                <a:spcPts val="100"/>
              </a:spcBef>
            </a:pPr>
            <a:r>
              <a:rPr sz="1800" spc="-5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SNIP</a:t>
            </a:r>
            <a:endParaRPr lang="en-US" altLang="zh-CN" sz="1800" spc="-5" dirty="0">
              <a:solidFill>
                <a:srgbClr val="00B050"/>
              </a:solidFill>
              <a:latin typeface="Arial" panose="020B0604020202020204"/>
              <a:cs typeface="Arial" panose="020B0604020202020204"/>
            </a:endParaRPr>
          </a:p>
          <a:p>
            <a:pPr marL="12700" marR="5080" algn="ctr">
              <a:lnSpc>
                <a:spcPct val="150000"/>
              </a:lnSpc>
            </a:pPr>
            <a:r>
              <a:rPr lang="en-US" spc="-5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SNIPER</a:t>
            </a:r>
          </a:p>
          <a:p>
            <a:pPr marL="12700" marR="5080" algn="ctr">
              <a:lnSpc>
                <a:spcPct val="150000"/>
              </a:lnSpc>
            </a:pPr>
            <a:r>
              <a:rPr lang="en-US" sz="1800" spc="-5" dirty="0" err="1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lang="en-US" altLang="zh-CN" sz="1800" spc="-5" dirty="0" err="1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ridentNet</a:t>
            </a:r>
            <a:endParaRPr lang="en-US" altLang="zh-CN" sz="1800" spc="-5" dirty="0">
              <a:solidFill>
                <a:srgbClr val="00B050"/>
              </a:solidFill>
              <a:latin typeface="Arial" panose="020B0604020202020204"/>
              <a:cs typeface="Arial" panose="020B0604020202020204"/>
            </a:endParaRPr>
          </a:p>
          <a:p>
            <a:pPr marL="12700" marR="5080" algn="ctr">
              <a:lnSpc>
                <a:spcPct val="150000"/>
              </a:lnSpc>
            </a:pPr>
            <a:r>
              <a:rPr lang="en-US" b="1" spc="-5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ATSS</a:t>
            </a:r>
          </a:p>
          <a:p>
            <a:pPr marL="12700" marR="5080" algn="ctr">
              <a:lnSpc>
                <a:spcPct val="150000"/>
              </a:lnSpc>
            </a:pPr>
            <a:r>
              <a:rPr lang="en-US" b="1" spc="-5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FSAF</a:t>
            </a:r>
            <a:endParaRPr b="1" spc="-5" dirty="0">
              <a:solidFill>
                <a:srgbClr val="00B050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1163761" y="5741221"/>
            <a:ext cx="661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" panose="020B0604020202020204"/>
                <a:cs typeface="Arial" panose="020B0604020202020204"/>
              </a:rPr>
              <a:t>r</a:t>
            </a:r>
            <a:r>
              <a:rPr sz="1800" spc="-5" dirty="0">
                <a:latin typeface="Arial" panose="020B0604020202020204"/>
                <a:cs typeface="Arial" panose="020B0604020202020204"/>
              </a:rPr>
              <a:t>e</a:t>
            </a:r>
            <a:r>
              <a:rPr sz="1800" dirty="0">
                <a:latin typeface="Arial" panose="020B0604020202020204"/>
                <a:cs typeface="Arial" panose="020B0604020202020204"/>
              </a:rPr>
              <a:t>c</a:t>
            </a:r>
            <a:r>
              <a:rPr sz="1800" spc="-5" dirty="0">
                <a:latin typeface="Arial" panose="020B0604020202020204"/>
                <a:cs typeface="Arial" panose="020B0604020202020204"/>
              </a:rPr>
              <a:t>en</a:t>
            </a:r>
            <a:r>
              <a:rPr sz="1800" dirty="0">
                <a:latin typeface="Arial" panose="020B0604020202020204"/>
                <a:cs typeface="Arial" panose="020B0604020202020204"/>
              </a:rPr>
              <a:t>t</a:t>
            </a:r>
            <a:endParaRPr sz="18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250E6A3-D302-42A2-B6C5-A241F27011F0}"/>
              </a:ext>
            </a:extLst>
          </p:cNvPr>
          <p:cNvSpPr txBox="1"/>
          <p:nvPr/>
        </p:nvSpPr>
        <p:spPr>
          <a:xfrm>
            <a:off x="697839" y="5926832"/>
            <a:ext cx="1892292" cy="523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35" name="文本占位符 1">
            <a:extLst>
              <a:ext uri="{FF2B5EF4-FFF2-40B4-BE49-F238E27FC236}">
                <a16:creationId xmlns:a16="http://schemas.microsoft.com/office/drawing/2014/main" id="{5638DEFB-27EA-4AF4-A7A6-630B10BEB62E}"/>
              </a:ext>
            </a:extLst>
          </p:cNvPr>
          <p:cNvSpPr txBox="1">
            <a:spLocks/>
          </p:cNvSpPr>
          <p:nvPr/>
        </p:nvSpPr>
        <p:spPr>
          <a:xfrm>
            <a:off x="429109" y="5802690"/>
            <a:ext cx="11268687" cy="1107996"/>
          </a:xfrm>
          <a:prstGeom prst="rect">
            <a:avLst/>
          </a:prstGeom>
        </p:spPr>
        <p:txBody>
          <a:bodyPr/>
          <a:lstStyle>
            <a:lvl1pPr marL="0">
              <a:defRPr>
                <a:latin typeface="+mn-lt"/>
                <a:ea typeface="+mn-ea"/>
                <a:cs typeface="+mn-cs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kern="0" dirty="0">
                <a:solidFill>
                  <a:sysClr val="windowText" lastClr="000000"/>
                </a:solidFill>
              </a:rPr>
              <a:t>流程变得越来越</a:t>
            </a:r>
            <a:r>
              <a:rPr lang="zh-CN" altLang="en-US" sz="2000" b="1" kern="0" dirty="0">
                <a:solidFill>
                  <a:srgbClr val="FF0000"/>
                </a:solidFill>
              </a:rPr>
              <a:t>精简，</a:t>
            </a:r>
            <a:r>
              <a:rPr lang="zh-CN" altLang="en-US" sz="2000" kern="0" dirty="0">
                <a:solidFill>
                  <a:sysClr val="windowText" lastClr="000000"/>
                </a:solidFill>
              </a:rPr>
              <a:t>精度越来越</a:t>
            </a:r>
            <a:r>
              <a:rPr lang="zh-CN" altLang="en-US" sz="2000" b="1" kern="0" dirty="0">
                <a:solidFill>
                  <a:srgbClr val="FF0000"/>
                </a:solidFill>
              </a:rPr>
              <a:t>高，</a:t>
            </a:r>
            <a:r>
              <a:rPr lang="zh-CN" altLang="en-US" sz="2000" kern="0" dirty="0">
                <a:solidFill>
                  <a:sysClr val="windowText" lastClr="000000"/>
                </a:solidFill>
              </a:rPr>
              <a:t>速度也越来越</a:t>
            </a:r>
            <a:r>
              <a:rPr lang="zh-CN" altLang="en-US" sz="2000" kern="0" dirty="0">
                <a:solidFill>
                  <a:srgbClr val="FF0000"/>
                </a:solidFill>
              </a:rPr>
              <a:t>快。</a:t>
            </a:r>
            <a:endParaRPr lang="en-US" altLang="zh-CN" sz="2000" kern="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kern="0" dirty="0"/>
              <a:t>目前总的来说</a:t>
            </a:r>
            <a:r>
              <a:rPr lang="en-US" altLang="zh-CN" sz="2000" kern="0" dirty="0"/>
              <a:t>anchor-based</a:t>
            </a:r>
            <a:r>
              <a:rPr lang="zh-CN" altLang="en-US" sz="2000" kern="0" dirty="0"/>
              <a:t>的精度更高一些，</a:t>
            </a:r>
            <a:r>
              <a:rPr lang="en-US" altLang="zh-CN" sz="2000" b="1" kern="0" dirty="0">
                <a:solidFill>
                  <a:srgbClr val="FF0000"/>
                </a:solidFill>
              </a:rPr>
              <a:t>anchor-free</a:t>
            </a:r>
            <a:r>
              <a:rPr lang="zh-CN" altLang="en-US" sz="2000" b="1" kern="0" dirty="0"/>
              <a:t>可能是未来的趋势</a:t>
            </a:r>
            <a:r>
              <a:rPr lang="zh-CN" altLang="en-US" sz="2000" kern="0" dirty="0"/>
              <a:t>。</a:t>
            </a:r>
            <a:endParaRPr lang="en-US" altLang="zh-CN" sz="20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kern="0" dirty="0"/>
              <a:t>需要解决目标检测中</a:t>
            </a:r>
            <a:r>
              <a:rPr lang="zh-CN" altLang="en-US" sz="2000" b="1" kern="0" dirty="0">
                <a:solidFill>
                  <a:srgbClr val="FF0000"/>
                </a:solidFill>
              </a:rPr>
              <a:t>不平衡问题</a:t>
            </a:r>
            <a:r>
              <a:rPr lang="zh-CN" altLang="en-US" sz="2000" kern="0" dirty="0"/>
              <a:t>是关键，如正负样本不均衡、</a:t>
            </a:r>
            <a:r>
              <a:rPr lang="en-US" altLang="zh-CN" sz="2000" kern="0" dirty="0" err="1"/>
              <a:t>IoU</a:t>
            </a:r>
            <a:r>
              <a:rPr lang="zh-CN" altLang="en-US" sz="2000" kern="0" dirty="0"/>
              <a:t>分布不平衡、物体尺度不平衡。</a:t>
            </a:r>
            <a:endParaRPr lang="en-US" altLang="zh-CN" sz="20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 kern="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33F44C7-E61D-455E-82D7-2DDD9D1F5894}"/>
              </a:ext>
            </a:extLst>
          </p:cNvPr>
          <p:cNvSpPr txBox="1"/>
          <p:nvPr/>
        </p:nvSpPr>
        <p:spPr>
          <a:xfrm>
            <a:off x="-41060" y="4688635"/>
            <a:ext cx="6731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-5" dirty="0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One stage</a:t>
            </a:r>
            <a:r>
              <a:rPr lang="zh-CN" altLang="en-US" spc="-5" dirty="0">
                <a:solidFill>
                  <a:srgbClr val="00B0F0"/>
                </a:solidFill>
                <a:cs typeface="Arial" panose="020B0604020202020204"/>
              </a:rPr>
              <a:t>：</a:t>
            </a:r>
            <a:endParaRPr lang="zh-CN" altLang="en-US" spc="-5" dirty="0">
              <a:solidFill>
                <a:srgbClr val="00B0F0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2E87CDE-056F-40BF-8F77-ABDD8E9B5DC2}"/>
              </a:ext>
            </a:extLst>
          </p:cNvPr>
          <p:cNvSpPr txBox="1"/>
          <p:nvPr/>
        </p:nvSpPr>
        <p:spPr>
          <a:xfrm>
            <a:off x="-41061" y="1972532"/>
            <a:ext cx="7815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Two stage</a:t>
            </a:r>
            <a:r>
              <a:rPr lang="zh-CN" altLang="en-US" dirty="0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：</a:t>
            </a:r>
          </a:p>
        </p:txBody>
      </p:sp>
      <p:sp>
        <p:nvSpPr>
          <p:cNvPr id="38" name="object 31">
            <a:extLst>
              <a:ext uri="{FF2B5EF4-FFF2-40B4-BE49-F238E27FC236}">
                <a16:creationId xmlns:a16="http://schemas.microsoft.com/office/drawing/2014/main" id="{3AB62AC9-DAA7-424E-8163-487317C1F160}"/>
              </a:ext>
            </a:extLst>
          </p:cNvPr>
          <p:cNvSpPr txBox="1"/>
          <p:nvPr/>
        </p:nvSpPr>
        <p:spPr>
          <a:xfrm>
            <a:off x="10691160" y="2738898"/>
            <a:ext cx="1765935" cy="8053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30480" algn="ctr">
              <a:lnSpc>
                <a:spcPct val="150000"/>
              </a:lnSpc>
              <a:spcBef>
                <a:spcPts val="100"/>
              </a:spcBef>
            </a:pPr>
            <a:r>
              <a:rPr lang="en-US" altLang="zh-CN" spc="-5" dirty="0" err="1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Stitcher</a:t>
            </a:r>
            <a:endParaRPr lang="en-US" altLang="zh-CN" spc="-5" dirty="0">
              <a:solidFill>
                <a:srgbClr val="00B050"/>
              </a:solidFill>
              <a:latin typeface="Arial" panose="020B0604020202020204"/>
              <a:cs typeface="Arial" panose="020B0604020202020204"/>
            </a:endParaRPr>
          </a:p>
          <a:p>
            <a:pPr marR="30480" algn="ctr">
              <a:lnSpc>
                <a:spcPct val="150000"/>
              </a:lnSpc>
              <a:spcBef>
                <a:spcPts val="100"/>
              </a:spcBef>
            </a:pPr>
            <a:r>
              <a:rPr lang="en-US" altLang="zh-CN" b="1" spc="-5" dirty="0" err="1">
                <a:solidFill>
                  <a:srgbClr val="00B050"/>
                </a:solidFill>
                <a:latin typeface="Arial" panose="020B0604020202020204"/>
                <a:cs typeface="Arial" panose="020B0604020202020204"/>
              </a:rPr>
              <a:t>RepPoints</a:t>
            </a:r>
            <a:endParaRPr b="1" spc="-5" dirty="0">
              <a:solidFill>
                <a:srgbClr val="00B050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41" name="object 13">
            <a:extLst>
              <a:ext uri="{FF2B5EF4-FFF2-40B4-BE49-F238E27FC236}">
                <a16:creationId xmlns:a16="http://schemas.microsoft.com/office/drawing/2014/main" id="{939917BA-AF4B-48E1-B02C-D7767E476536}"/>
              </a:ext>
            </a:extLst>
          </p:cNvPr>
          <p:cNvSpPr/>
          <p:nvPr/>
        </p:nvSpPr>
        <p:spPr>
          <a:xfrm>
            <a:off x="9688599" y="5037213"/>
            <a:ext cx="148812" cy="17354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14">
            <a:extLst>
              <a:ext uri="{FF2B5EF4-FFF2-40B4-BE49-F238E27FC236}">
                <a16:creationId xmlns:a16="http://schemas.microsoft.com/office/drawing/2014/main" id="{2D661A96-9F15-4CD4-BCD3-276D49D85BAA}"/>
              </a:ext>
            </a:extLst>
          </p:cNvPr>
          <p:cNvSpPr/>
          <p:nvPr/>
        </p:nvSpPr>
        <p:spPr>
          <a:xfrm>
            <a:off x="8078467" y="5123985"/>
            <a:ext cx="1622650" cy="0"/>
          </a:xfrm>
          <a:custGeom>
            <a:avLst/>
            <a:gdLst/>
            <a:ahLst/>
            <a:cxnLst/>
            <a:rect l="l" t="t" r="r" b="b"/>
            <a:pathLst>
              <a:path w="1892300">
                <a:moveTo>
                  <a:pt x="1891990" y="0"/>
                </a:moveTo>
                <a:lnTo>
                  <a:pt x="0" y="1"/>
                </a:lnTo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13">
            <a:extLst>
              <a:ext uri="{FF2B5EF4-FFF2-40B4-BE49-F238E27FC236}">
                <a16:creationId xmlns:a16="http://schemas.microsoft.com/office/drawing/2014/main" id="{774CF064-88C0-4FD6-B463-C1EB8A153ACF}"/>
              </a:ext>
            </a:extLst>
          </p:cNvPr>
          <p:cNvSpPr/>
          <p:nvPr/>
        </p:nvSpPr>
        <p:spPr>
          <a:xfrm>
            <a:off x="11424322" y="5037213"/>
            <a:ext cx="148812" cy="17354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14">
            <a:extLst>
              <a:ext uri="{FF2B5EF4-FFF2-40B4-BE49-F238E27FC236}">
                <a16:creationId xmlns:a16="http://schemas.microsoft.com/office/drawing/2014/main" id="{16B6328A-4077-4F5D-80BD-E5D1154CF1DA}"/>
              </a:ext>
            </a:extLst>
          </p:cNvPr>
          <p:cNvSpPr/>
          <p:nvPr/>
        </p:nvSpPr>
        <p:spPr>
          <a:xfrm>
            <a:off x="9814190" y="5123985"/>
            <a:ext cx="1622650" cy="0"/>
          </a:xfrm>
          <a:custGeom>
            <a:avLst/>
            <a:gdLst/>
            <a:ahLst/>
            <a:cxnLst/>
            <a:rect l="l" t="t" r="r" b="b"/>
            <a:pathLst>
              <a:path w="1892300">
                <a:moveTo>
                  <a:pt x="1891990" y="0"/>
                </a:moveTo>
                <a:lnTo>
                  <a:pt x="0" y="1"/>
                </a:lnTo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21">
            <a:extLst>
              <a:ext uri="{FF2B5EF4-FFF2-40B4-BE49-F238E27FC236}">
                <a16:creationId xmlns:a16="http://schemas.microsoft.com/office/drawing/2014/main" id="{FB4B928F-9012-4948-A178-0046A71652EB}"/>
              </a:ext>
            </a:extLst>
          </p:cNvPr>
          <p:cNvSpPr txBox="1"/>
          <p:nvPr/>
        </p:nvSpPr>
        <p:spPr>
          <a:xfrm>
            <a:off x="9391225" y="5332170"/>
            <a:ext cx="534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 panose="020B0604020202020204"/>
                <a:cs typeface="Arial" panose="020B0604020202020204"/>
              </a:rPr>
              <a:t>201</a:t>
            </a:r>
            <a:r>
              <a:rPr lang="en-US" altLang="zh-CN" sz="1800" spc="-5" dirty="0">
                <a:latin typeface="Arial" panose="020B0604020202020204"/>
                <a:cs typeface="Arial" panose="020B0604020202020204"/>
              </a:rPr>
              <a:t>9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6" name="object 21">
            <a:extLst>
              <a:ext uri="{FF2B5EF4-FFF2-40B4-BE49-F238E27FC236}">
                <a16:creationId xmlns:a16="http://schemas.microsoft.com/office/drawing/2014/main" id="{0E4C9DE1-843E-435B-B903-2992A162109A}"/>
              </a:ext>
            </a:extLst>
          </p:cNvPr>
          <p:cNvSpPr txBox="1"/>
          <p:nvPr/>
        </p:nvSpPr>
        <p:spPr>
          <a:xfrm>
            <a:off x="11163761" y="5332170"/>
            <a:ext cx="534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Arial" panose="020B0604020202020204"/>
                <a:cs typeface="Arial" panose="020B0604020202020204"/>
              </a:rPr>
              <a:t>20</a:t>
            </a:r>
            <a:r>
              <a:rPr lang="en-US" altLang="zh-CN" sz="1800" spc="-5" dirty="0">
                <a:latin typeface="Arial" panose="020B0604020202020204"/>
                <a:cs typeface="Arial" panose="020B0604020202020204"/>
              </a:rPr>
              <a:t>20</a:t>
            </a:r>
            <a:endParaRPr sz="18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7" name="object 31">
            <a:extLst>
              <a:ext uri="{FF2B5EF4-FFF2-40B4-BE49-F238E27FC236}">
                <a16:creationId xmlns:a16="http://schemas.microsoft.com/office/drawing/2014/main" id="{88C00296-D2A0-4012-8EDD-D4207A263AAF}"/>
              </a:ext>
            </a:extLst>
          </p:cNvPr>
          <p:cNvSpPr txBox="1"/>
          <p:nvPr/>
        </p:nvSpPr>
        <p:spPr>
          <a:xfrm>
            <a:off x="10547810" y="4356983"/>
            <a:ext cx="176593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30480" algn="ctr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00B0F0"/>
                </a:solidFill>
                <a:latin typeface="Arial" panose="020B0604020202020204"/>
                <a:cs typeface="Arial" panose="020B0604020202020204"/>
              </a:rPr>
              <a:t>YOLO4</a:t>
            </a:r>
            <a:endParaRPr spc="-5" dirty="0">
              <a:solidFill>
                <a:srgbClr val="00B0F0"/>
              </a:solidFill>
              <a:latin typeface="Arial" panose="020B0604020202020204"/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331174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F893AADB-0E8D-4987-B368-BD426EC66F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66800" y="1953060"/>
            <a:ext cx="9220200" cy="369332"/>
          </a:xfrm>
        </p:spPr>
        <p:txBody>
          <a:bodyPr/>
          <a:lstStyle/>
          <a:p>
            <a:r>
              <a:rPr lang="zh-CN" altLang="en-US" dirty="0"/>
              <a:t>目标检测中存在多种多样的不平衡，这些不平衡会影响最终的检测精度，总结如下：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1771C35-EB93-426A-A706-0516A46BC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目标检测的不平衡总结</a:t>
            </a:r>
          </a:p>
        </p:txBody>
      </p:sp>
      <p:graphicFrame>
        <p:nvGraphicFramePr>
          <p:cNvPr id="9" name="表格 9">
            <a:extLst>
              <a:ext uri="{FF2B5EF4-FFF2-40B4-BE49-F238E27FC236}">
                <a16:creationId xmlns:a16="http://schemas.microsoft.com/office/drawing/2014/main" id="{A0FF87D5-FFC9-4446-A6B3-08CB4A0F8B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977520"/>
              </p:ext>
            </p:extLst>
          </p:nvPr>
        </p:nvGraphicFramePr>
        <p:xfrm>
          <a:off x="1447800" y="3200400"/>
          <a:ext cx="94488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124469972"/>
                    </a:ext>
                  </a:extLst>
                </a:gridCol>
                <a:gridCol w="6477000">
                  <a:extLst>
                    <a:ext uri="{9D8B030D-6E8A-4147-A177-3AD203B41FA5}">
                      <a16:colId xmlns:a16="http://schemas.microsoft.com/office/drawing/2014/main" val="16475103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类别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简述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9042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kern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正负样本不平衡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1" kern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前景和背景不平衡</a:t>
                      </a:r>
                      <a:r>
                        <a:rPr lang="zh-CN" altLang="en-US" sz="2000" kern="0" dirty="0">
                          <a:solidFill>
                            <a:sysClr val="windowText" lastClr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、前景中不同类别输入包围框的个数不平衡。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0799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 kern="0" dirty="0">
                          <a:solidFill>
                            <a:sysClr val="windowText" lastClr="000000"/>
                          </a:solidFill>
                        </a:rPr>
                        <a:t>尺度不平衡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1" kern="0" dirty="0">
                          <a:solidFill>
                            <a:sysClr val="windowText" lastClr="000000"/>
                          </a:solidFill>
                        </a:rPr>
                        <a:t>输入图像和包围框的尺度不平衡</a:t>
                      </a:r>
                      <a:r>
                        <a:rPr lang="zh-CN" altLang="en-US" sz="2000" kern="0" dirty="0">
                          <a:solidFill>
                            <a:sysClr val="windowText" lastClr="000000"/>
                          </a:solidFill>
                        </a:rPr>
                        <a:t>，不同特征层对最终结果贡献不平衡。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4222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 kern="0" dirty="0">
                          <a:solidFill>
                            <a:sysClr val="windowText" lastClr="000000"/>
                          </a:solidFill>
                        </a:rPr>
                        <a:t>空间不平衡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1" kern="0" dirty="0" err="1">
                          <a:solidFill>
                            <a:sysClr val="windowText" lastClr="000000"/>
                          </a:solidFill>
                        </a:rPr>
                        <a:t>IoU</a:t>
                      </a:r>
                      <a:r>
                        <a:rPr lang="zh-CN" altLang="en-US" sz="2000" b="1" kern="0" dirty="0">
                          <a:solidFill>
                            <a:sysClr val="windowText" lastClr="000000"/>
                          </a:solidFill>
                        </a:rPr>
                        <a:t>分布不平衡</a:t>
                      </a:r>
                      <a:r>
                        <a:rPr lang="zh-CN" altLang="en-US" sz="2000" kern="0" dirty="0">
                          <a:solidFill>
                            <a:sysClr val="windowText" lastClr="000000"/>
                          </a:solidFill>
                        </a:rPr>
                        <a:t>、</a:t>
                      </a:r>
                      <a:r>
                        <a:rPr lang="zh-CN" altLang="en-US" sz="2000" b="1" kern="0" dirty="0">
                          <a:solidFill>
                            <a:sysClr val="windowText" lastClr="000000"/>
                          </a:solidFill>
                        </a:rPr>
                        <a:t>不同样本对回归损失的贡献不平衡</a:t>
                      </a:r>
                      <a:r>
                        <a:rPr lang="zh-CN" altLang="en-US" sz="2000" kern="0" dirty="0">
                          <a:solidFill>
                            <a:sysClr val="windowText" lastClr="000000"/>
                          </a:solidFill>
                        </a:rPr>
                        <a:t>等。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3708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 kern="0" dirty="0">
                          <a:solidFill>
                            <a:sysClr val="windowText" lastClr="000000"/>
                          </a:solidFill>
                        </a:rPr>
                        <a:t>目标函数不平衡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1" kern="0" dirty="0">
                          <a:solidFill>
                            <a:sysClr val="windowText" lastClr="000000"/>
                          </a:solidFill>
                        </a:rPr>
                        <a:t>不同任务（比如回归和分类）对全局损失的贡献</a:t>
                      </a:r>
                      <a:r>
                        <a:rPr lang="zh-CN" altLang="en-US" sz="2000" kern="0" dirty="0">
                          <a:solidFill>
                            <a:sysClr val="windowText" lastClr="000000"/>
                          </a:solidFill>
                        </a:rPr>
                        <a:t>不平衡。</a:t>
                      </a:r>
                      <a:endParaRPr lang="zh-CN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314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305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18A4BD-2AE7-4879-9F24-9F0CAED23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1066800"/>
            <a:ext cx="5105400" cy="492125"/>
          </a:xfrm>
        </p:spPr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anchor based</a:t>
            </a:r>
            <a:r>
              <a:rPr lang="zh-CN" altLang="en-US" dirty="0"/>
              <a:t>的改进</a:t>
            </a:r>
            <a:b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zh-CN" altLang="en-US" dirty="0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620D6EC-E9B7-41BB-89F3-3B4E761649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622346"/>
              </p:ext>
            </p:extLst>
          </p:nvPr>
        </p:nvGraphicFramePr>
        <p:xfrm>
          <a:off x="159543" y="1624330"/>
          <a:ext cx="11872914" cy="51416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073">
                  <a:extLst>
                    <a:ext uri="{9D8B030D-6E8A-4147-A177-3AD203B41FA5}">
                      <a16:colId xmlns:a16="http://schemas.microsoft.com/office/drawing/2014/main" val="2592151979"/>
                    </a:ext>
                  </a:extLst>
                </a:gridCol>
                <a:gridCol w="1754712">
                  <a:extLst>
                    <a:ext uri="{9D8B030D-6E8A-4147-A177-3AD203B41FA5}">
                      <a16:colId xmlns:a16="http://schemas.microsoft.com/office/drawing/2014/main" val="4193133062"/>
                    </a:ext>
                  </a:extLst>
                </a:gridCol>
                <a:gridCol w="3287168">
                  <a:extLst>
                    <a:ext uri="{9D8B030D-6E8A-4147-A177-3AD203B41FA5}">
                      <a16:colId xmlns:a16="http://schemas.microsoft.com/office/drawing/2014/main" val="3586397493"/>
                    </a:ext>
                  </a:extLst>
                </a:gridCol>
                <a:gridCol w="5700961">
                  <a:extLst>
                    <a:ext uri="{9D8B030D-6E8A-4147-A177-3AD203B41FA5}">
                      <a16:colId xmlns:a16="http://schemas.microsoft.com/office/drawing/2014/main" val="691388263"/>
                    </a:ext>
                  </a:extLst>
                </a:gridCol>
              </a:tblGrid>
              <a:tr h="2711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 dirty="0">
                          <a:effectLst/>
                        </a:rPr>
                        <a:t>角度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 dirty="0">
                          <a:effectLst/>
                        </a:rPr>
                        <a:t>论文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>
                          <a:effectLst/>
                        </a:rPr>
                        <a:t>mAP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 dirty="0">
                          <a:effectLst/>
                        </a:rPr>
                        <a:t>工作阐述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extLst>
                  <a:ext uri="{0D108BD9-81ED-4DB2-BD59-A6C34878D82A}">
                    <a16:rowId xmlns:a16="http://schemas.microsoft.com/office/drawing/2014/main" val="1837499927"/>
                  </a:ext>
                </a:extLst>
              </a:tr>
              <a:tr h="800702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b="1" u="none" strike="noStrike" dirty="0">
                          <a:effectLst/>
                        </a:rPr>
                        <a:t>数据层面</a:t>
                      </a:r>
                      <a:endParaRPr lang="zh-CN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solidFill>
                            <a:srgbClr val="00B050"/>
                          </a:solidFill>
                          <a:effectLst/>
                        </a:rPr>
                        <a:t>Stitcher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41.3(Res-101-FPN)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u="none" strike="noStrike" dirty="0" err="1">
                          <a:effectLst/>
                        </a:rPr>
                        <a:t>Stitcher</a:t>
                      </a:r>
                      <a:r>
                        <a:rPr lang="en-US" altLang="zh-CN" sz="1800" u="none" strike="noStrike" dirty="0">
                          <a:effectLst/>
                        </a:rPr>
                        <a:t> = </a:t>
                      </a:r>
                      <a:r>
                        <a:rPr lang="zh-CN" altLang="en-US" sz="1800" u="none" strike="noStrike" dirty="0">
                          <a:effectLst/>
                        </a:rPr>
                        <a:t>利用单张图片中小目标</a:t>
                      </a:r>
                      <a:r>
                        <a:rPr lang="en-US" altLang="zh-CN" sz="1800" u="none" strike="noStrike" dirty="0">
                          <a:effectLst/>
                        </a:rPr>
                        <a:t>loss</a:t>
                      </a:r>
                      <a:r>
                        <a:rPr lang="zh-CN" altLang="en-US" sz="1800" u="none" strike="noStrike" dirty="0">
                          <a:effectLst/>
                        </a:rPr>
                        <a:t>的阈值，</a:t>
                      </a:r>
                      <a:r>
                        <a:rPr lang="zh-CN" altLang="en-US" sz="1800" b="1" u="none" strike="noStrike" dirty="0">
                          <a:effectLst/>
                        </a:rPr>
                        <a:t>将大中目标转换中小目标，重新加入训练</a:t>
                      </a:r>
                      <a:r>
                        <a:rPr lang="zh-CN" altLang="en-US" sz="1800" u="none" strike="noStrike" dirty="0">
                          <a:effectLst/>
                        </a:rPr>
                        <a:t>。</a:t>
                      </a:r>
                      <a:r>
                        <a:rPr lang="en-US" altLang="zh-CN" sz="1800" u="none" strike="noStrike" dirty="0">
                          <a:effectLst/>
                        </a:rPr>
                        <a:t>(</a:t>
                      </a:r>
                      <a:r>
                        <a:rPr lang="zh-CN" altLang="en-US" sz="1800" u="none" strike="noStrike" dirty="0">
                          <a:effectLst/>
                        </a:rPr>
                        <a:t>相当于数据增广</a:t>
                      </a:r>
                      <a:r>
                        <a:rPr lang="en-US" altLang="zh-CN" sz="1800" u="none" strike="noStrike" dirty="0">
                          <a:effectLst/>
                        </a:rPr>
                        <a:t>)</a:t>
                      </a:r>
                      <a:br>
                        <a:rPr lang="en-US" altLang="zh-CN" sz="1800" u="none" strike="noStrike" dirty="0">
                          <a:effectLst/>
                        </a:rPr>
                      </a:b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extLst>
                  <a:ext uri="{0D108BD9-81ED-4DB2-BD59-A6C34878D82A}">
                    <a16:rowId xmlns:a16="http://schemas.microsoft.com/office/drawing/2014/main" val="3784749908"/>
                  </a:ext>
                </a:extLst>
              </a:tr>
              <a:tr h="1321208">
                <a:tc rowSpan="4">
                  <a:txBody>
                    <a:bodyPr/>
                    <a:lstStyle/>
                    <a:p>
                      <a:pPr algn="l" fontAlgn="ctr"/>
                      <a:r>
                        <a:rPr lang="zh-CN" altLang="en-US" sz="2000" b="1" u="none" strike="noStrike" dirty="0">
                          <a:effectLst/>
                        </a:rPr>
                        <a:t>网络层面</a:t>
                      </a:r>
                      <a:endParaRPr lang="zh-CN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FPN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u="none" strike="noStrike" dirty="0">
                          <a:effectLst/>
                        </a:rPr>
                        <a:t>36.2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1" u="none" strike="noStrike" dirty="0">
                          <a:effectLst/>
                        </a:rPr>
                        <a:t>采用多尺度特征融合</a:t>
                      </a:r>
                      <a:r>
                        <a:rPr lang="en-US" altLang="zh-CN" sz="1800" u="none" strike="noStrike" dirty="0">
                          <a:effectLst/>
                        </a:rPr>
                        <a:t>(</a:t>
                      </a:r>
                      <a:r>
                        <a:rPr lang="zh-CN" altLang="en-US" sz="1800" u="none" strike="noStrike" dirty="0">
                          <a:effectLst/>
                        </a:rPr>
                        <a:t>在当前层进行卷积操作之前，将上一层的特征图上采样与当前层的特征图相加，即通过对上一层特征上采样与浅层特征做融合得到深层特征</a:t>
                      </a:r>
                      <a:r>
                        <a:rPr lang="en-US" altLang="zh-CN" sz="1800" u="none" strike="noStrike" dirty="0">
                          <a:effectLst/>
                        </a:rPr>
                        <a:t>)</a:t>
                      </a:r>
                      <a:r>
                        <a:rPr lang="zh-CN" altLang="en-US" sz="1800" u="none" strike="noStrike" dirty="0">
                          <a:effectLst/>
                        </a:rPr>
                        <a:t>方式进行预测。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extLst>
                  <a:ext uri="{0D108BD9-81ED-4DB2-BD59-A6C34878D82A}">
                    <a16:rowId xmlns:a16="http://schemas.microsoft.com/office/drawing/2014/main" val="3433748500"/>
                  </a:ext>
                </a:extLst>
              </a:tr>
              <a:tr h="1065478">
                <a:tc vMerge="1">
                  <a:txBody>
                    <a:bodyPr/>
                    <a:lstStyle/>
                    <a:p>
                      <a:pPr algn="l" fontAlgn="ctr"/>
                      <a:endParaRPr lang="zh-CN" alt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kern="1200" dirty="0" err="1">
                          <a:solidFill>
                            <a:srgbClr val="00B0F0"/>
                          </a:solidFill>
                        </a:rPr>
                        <a:t>R</a:t>
                      </a:r>
                      <a:r>
                        <a:rPr lang="en-US" altLang="zh-CN" sz="1800" kern="1200" dirty="0" err="1">
                          <a:solidFill>
                            <a:srgbClr val="00B0F0"/>
                          </a:solidFill>
                        </a:rPr>
                        <a:t>etinaNet</a:t>
                      </a:r>
                      <a:endParaRPr lang="en-US" sz="1800" kern="1200" dirty="0">
                        <a:solidFill>
                          <a:srgbClr val="00B0F0"/>
                        </a:solidFill>
                        <a:latin typeface="Arial" panose="020B0604020202020204"/>
                        <a:ea typeface="+mn-ea"/>
                        <a:cs typeface="Arial" panose="020B0604020202020204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40.8</a:t>
                      </a:r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(ResNeXt-101-FPN)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1" u="none" strike="noStrike" dirty="0">
                          <a:solidFill>
                            <a:schemeClr val="dk1"/>
                          </a:solidFill>
                          <a:effectLst/>
                        </a:rPr>
                        <a:t>重塑交叉熵损失的标准</a:t>
                      </a:r>
                      <a:r>
                        <a:rPr lang="zh-CN" altLang="en-US" sz="1800" u="none" strike="noStrike" dirty="0">
                          <a:solidFill>
                            <a:schemeClr val="dk1"/>
                          </a:solidFill>
                          <a:effectLst/>
                        </a:rPr>
                        <a:t>来解决类别不平衡的问题，该函数</a:t>
                      </a:r>
                      <a:r>
                        <a:rPr lang="zh-CN" altLang="en-US" sz="1800" b="1" u="none" strike="noStrike" dirty="0">
                          <a:solidFill>
                            <a:schemeClr val="dk1"/>
                          </a:solidFill>
                          <a:effectLst/>
                        </a:rPr>
                        <a:t>通过减少容易分类的样本的权重，使得模型在训练时更专注难分类的样本</a:t>
                      </a:r>
                      <a:r>
                        <a:rPr lang="zh-CN" altLang="en-US" sz="1800" u="none" strike="noStrike" dirty="0">
                          <a:solidFill>
                            <a:schemeClr val="dk1"/>
                          </a:solidFill>
                          <a:effectLst/>
                        </a:rPr>
                        <a:t>，从而改善样本的类别不均衡问题，改善模型的优化方向。</a:t>
                      </a:r>
                      <a:endParaRPr lang="zh-CN" altLang="en-US" sz="18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602" marR="6602" marT="6602" marB="0" anchor="ctr"/>
                </a:tc>
                <a:extLst>
                  <a:ext uri="{0D108BD9-81ED-4DB2-BD59-A6C34878D82A}">
                    <a16:rowId xmlns:a16="http://schemas.microsoft.com/office/drawing/2014/main" val="1545607459"/>
                  </a:ext>
                </a:extLst>
              </a:tr>
              <a:tr h="663458">
                <a:tc vMerge="1">
                  <a:txBody>
                    <a:bodyPr/>
                    <a:lstStyle/>
                    <a:p>
                      <a:pPr algn="l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err="1">
                          <a:solidFill>
                            <a:srgbClr val="00B050"/>
                          </a:solidFill>
                          <a:effectLst/>
                        </a:rPr>
                        <a:t>TridentNet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48.4(ResNet-101-Deformable 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u="none" strike="noStrike" dirty="0">
                          <a:effectLst/>
                        </a:rPr>
                        <a:t>对同一物体</a:t>
                      </a:r>
                      <a:r>
                        <a:rPr lang="zh-CN" altLang="en-US" sz="1800" b="1" u="none" strike="noStrike" dirty="0">
                          <a:effectLst/>
                        </a:rPr>
                        <a:t>使用不同大小的感受野来实现数据增广 </a:t>
                      </a:r>
                      <a:r>
                        <a:rPr lang="en-US" altLang="zh-CN" sz="1800" u="none" strike="noStrike" dirty="0">
                          <a:effectLst/>
                        </a:rPr>
                        <a:t>+ </a:t>
                      </a:r>
                      <a:r>
                        <a:rPr lang="zh-CN" altLang="en-US" sz="1800" u="none" strike="noStrike" dirty="0">
                          <a:effectLst/>
                        </a:rPr>
                        <a:t>共享权重参数带来对各种尺度适应性。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extLst>
                  <a:ext uri="{0D108BD9-81ED-4DB2-BD59-A6C34878D82A}">
                    <a16:rowId xmlns:a16="http://schemas.microsoft.com/office/drawing/2014/main" val="259336998"/>
                  </a:ext>
                </a:extLst>
              </a:tr>
              <a:tr h="942574">
                <a:tc vMerge="1">
                  <a:txBody>
                    <a:bodyPr/>
                    <a:lstStyle/>
                    <a:p>
                      <a:pPr algn="l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Adaptive Training Sample Selection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>
                          <a:effectLst/>
                        </a:rPr>
                        <a:t>50.7((Multi-scale testing)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800" u="none" strike="noStrike" dirty="0">
                          <a:effectLst/>
                        </a:rPr>
                        <a:t>ATSS=</a:t>
                      </a:r>
                      <a:r>
                        <a:rPr lang="zh-CN" altLang="en-US" sz="1800" u="none" strike="noStrike" dirty="0">
                          <a:effectLst/>
                        </a:rPr>
                        <a:t>自适应样本选择</a:t>
                      </a:r>
                      <a:r>
                        <a:rPr lang="en-US" altLang="zh-CN" sz="1800" u="none" strike="noStrike" dirty="0">
                          <a:effectLst/>
                        </a:rPr>
                        <a:t>(</a:t>
                      </a:r>
                      <a:r>
                        <a:rPr lang="zh-CN" altLang="en-US" sz="1800" b="1" u="none" strike="noStrike" dirty="0">
                          <a:effectLst/>
                        </a:rPr>
                        <a:t>根据自适应阈值</a:t>
                      </a:r>
                      <a:r>
                        <a:rPr lang="en-US" altLang="zh-CN" sz="1800" b="1" u="none" strike="noStrike" dirty="0" err="1">
                          <a:effectLst/>
                        </a:rPr>
                        <a:t>tg</a:t>
                      </a:r>
                      <a:r>
                        <a:rPr lang="en-US" altLang="zh-CN" sz="1800" b="1" u="none" strike="noStrike" dirty="0">
                          <a:effectLst/>
                        </a:rPr>
                        <a:t> = mg + vg</a:t>
                      </a:r>
                      <a:r>
                        <a:rPr lang="zh-CN" altLang="en-US" sz="1800" b="1" u="none" strike="noStrike" dirty="0">
                          <a:effectLst/>
                        </a:rPr>
                        <a:t>，动态调整</a:t>
                      </a:r>
                      <a:r>
                        <a:rPr lang="en-US" altLang="zh-CN" sz="1800" b="1" u="none" strike="noStrike" dirty="0" err="1">
                          <a:effectLst/>
                        </a:rPr>
                        <a:t>IoU</a:t>
                      </a:r>
                      <a:r>
                        <a:rPr lang="zh-CN" altLang="en-US" sz="1800" b="1" u="none" strike="noStrike" dirty="0">
                          <a:effectLst/>
                        </a:rPr>
                        <a:t>阈值</a:t>
                      </a:r>
                      <a:r>
                        <a:rPr lang="zh-CN" altLang="en-US" sz="1800" u="none" strike="noStrike" dirty="0">
                          <a:effectLst/>
                        </a:rPr>
                        <a:t>。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02" marR="6602" marT="6602" marB="0" anchor="ctr"/>
                </a:tc>
                <a:extLst>
                  <a:ext uri="{0D108BD9-81ED-4DB2-BD59-A6C34878D82A}">
                    <a16:rowId xmlns:a16="http://schemas.microsoft.com/office/drawing/2014/main" val="40909915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0286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9945</TotalTime>
  <Words>2259</Words>
  <Application>Microsoft Office PowerPoint</Application>
  <PresentationFormat>宽屏</PresentationFormat>
  <Paragraphs>277</Paragraphs>
  <Slides>30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9" baseType="lpstr">
      <vt:lpstr>Microsoft JhengHei UI</vt:lpstr>
      <vt:lpstr>等线</vt:lpstr>
      <vt:lpstr>宋体</vt:lpstr>
      <vt:lpstr>微软雅黑</vt:lpstr>
      <vt:lpstr>Arial</vt:lpstr>
      <vt:lpstr>Century Schoolbook</vt:lpstr>
      <vt:lpstr>Consolas</vt:lpstr>
      <vt:lpstr>Times New Roman</vt:lpstr>
      <vt:lpstr>Office Theme</vt:lpstr>
      <vt:lpstr>Hello，ML炼丹师</vt:lpstr>
      <vt:lpstr>自我介绍</vt:lpstr>
      <vt:lpstr>PowerPoint 演示文稿</vt:lpstr>
      <vt:lpstr>PowerPoint 演示文稿</vt:lpstr>
      <vt:lpstr>学习成绩</vt:lpstr>
      <vt:lpstr>PowerPoint 演示文稿</vt:lpstr>
      <vt:lpstr>PowerPoint 演示文稿</vt:lpstr>
      <vt:lpstr>目标检测的不平衡总结</vt:lpstr>
      <vt:lpstr>基于anchor based的改进 </vt:lpstr>
      <vt:lpstr>基于anchor free的改进</vt:lpstr>
      <vt:lpstr>AnchorFitted： 反馈驱动目标检测anchor仲裁者</vt:lpstr>
      <vt:lpstr>猜想实验</vt:lpstr>
      <vt:lpstr>PowerPoint 演示文稿</vt:lpstr>
      <vt:lpstr>PowerPoint 演示文稿</vt:lpstr>
      <vt:lpstr>Anchorfitted module</vt:lpstr>
      <vt:lpstr>Group IoU Balance sampling </vt:lpstr>
      <vt:lpstr>PowerPoint 演示文稿</vt:lpstr>
      <vt:lpstr>PowerPoint 演示文稿</vt:lpstr>
      <vt:lpstr>PowerPoint 演示文稿</vt:lpstr>
      <vt:lpstr>基于能量福利函数的传感网络节能路由算法 </vt:lpstr>
      <vt:lpstr>PowerPoint 演示文稿</vt:lpstr>
      <vt:lpstr>科研成果</vt:lpstr>
      <vt:lpstr>荣誉</vt:lpstr>
      <vt:lpstr>竞赛获奖</vt:lpstr>
      <vt:lpstr>PowerPoint 演示文稿</vt:lpstr>
      <vt:lpstr>兴趣爱好</vt:lpstr>
      <vt:lpstr>PowerPoint 演示文稿</vt:lpstr>
      <vt:lpstr>未来工作计划</vt:lpstr>
      <vt:lpstr>研究生阶段安排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Recent Progress in Object Detection</dc:title>
  <dc:creator>ModestYjx</dc:creator>
  <cp:lastModifiedBy>929604665@qq.com</cp:lastModifiedBy>
  <cp:revision>1713</cp:revision>
  <cp:lastPrinted>2020-05-30T03:24:56Z</cp:lastPrinted>
  <dcterms:created xsi:type="dcterms:W3CDTF">2020-04-13T04:55:00Z</dcterms:created>
  <dcterms:modified xsi:type="dcterms:W3CDTF">2020-06-10T01:32:43Z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